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8" r:id="rId9"/>
    <p:sldId id="267" r:id="rId10"/>
    <p:sldId id="271" r:id="rId11"/>
    <p:sldId id="272" r:id="rId12"/>
    <p:sldId id="273" r:id="rId13"/>
    <p:sldId id="274" r:id="rId14"/>
    <p:sldId id="275" r:id="rId15"/>
    <p:sldId id="278" r:id="rId16"/>
    <p:sldId id="279" r:id="rId17"/>
    <p:sldId id="280" r:id="rId18"/>
    <p:sldId id="281" r:id="rId19"/>
    <p:sldId id="282" r:id="rId20"/>
    <p:sldId id="284" r:id="rId21"/>
    <p:sldId id="283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image" Target="../media/image54.emf"/><Relationship Id="rId4" Type="http://schemas.openxmlformats.org/officeDocument/2006/relationships/image" Target="../media/image5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Relationship Id="rId4" Type="http://schemas.openxmlformats.org/officeDocument/2006/relationships/image" Target="../media/image61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image" Target="../media/image62.emf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image" Target="../media/image75.emf"/><Relationship Id="rId4" Type="http://schemas.openxmlformats.org/officeDocument/2006/relationships/image" Target="../media/image78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image" Target="../media/image79.emf"/><Relationship Id="rId4" Type="http://schemas.openxmlformats.org/officeDocument/2006/relationships/image" Target="../media/image8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84.emf"/><Relationship Id="rId1" Type="http://schemas.openxmlformats.org/officeDocument/2006/relationships/image" Target="../media/image83.emf"/><Relationship Id="rId4" Type="http://schemas.openxmlformats.org/officeDocument/2006/relationships/image" Target="../media/image86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4" Type="http://schemas.openxmlformats.org/officeDocument/2006/relationships/image" Target="../media/image2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76867-21FA-4A77-89B3-D691871D3D12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2829C-9384-4CAB-AB53-7D1021A1D7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9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2A9D8-7307-4A75-9D5F-69AD0B33BC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3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2A9D8-7307-4A75-9D5F-69AD0B33BC1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71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2A9D8-7307-4A75-9D5F-69AD0B33BC1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610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131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20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284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75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68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572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58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96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848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7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364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A0AF1-AC7E-471C-AA1E-B30509EF52D7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B5FDD-119F-4771-BCC5-6EC5C29E1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37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3.e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5.emf"/><Relationship Id="rId4" Type="http://schemas.openxmlformats.org/officeDocument/2006/relationships/image" Target="../media/image42.e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9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5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5.e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57.emf"/><Relationship Id="rId4" Type="http://schemas.openxmlformats.org/officeDocument/2006/relationships/image" Target="../media/image54.emf"/><Relationship Id="rId9" Type="http://schemas.openxmlformats.org/officeDocument/2006/relationships/oleObject" Target="../embeddings/oleObject46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9.e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61.emf"/><Relationship Id="rId4" Type="http://schemas.openxmlformats.org/officeDocument/2006/relationships/image" Target="../media/image58.emf"/><Relationship Id="rId9" Type="http://schemas.openxmlformats.org/officeDocument/2006/relationships/oleObject" Target="../embeddings/oleObject5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13" Type="http://schemas.openxmlformats.org/officeDocument/2006/relationships/oleObject" Target="../embeddings/oleObject56.bin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6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3.e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65.emf"/><Relationship Id="rId4" Type="http://schemas.openxmlformats.org/officeDocument/2006/relationships/image" Target="../media/image62.e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6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9.e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6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1.e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3.e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4.emf"/><Relationship Id="rId4" Type="http://schemas.openxmlformats.org/officeDocument/2006/relationships/oleObject" Target="../embeddings/oleObject63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6.emf"/><Relationship Id="rId5" Type="http://schemas.openxmlformats.org/officeDocument/2006/relationships/oleObject" Target="../embeddings/oleObject65.bin"/><Relationship Id="rId10" Type="http://schemas.openxmlformats.org/officeDocument/2006/relationships/image" Target="../media/image78.emf"/><Relationship Id="rId4" Type="http://schemas.openxmlformats.org/officeDocument/2006/relationships/image" Target="../media/image75.emf"/><Relationship Id="rId9" Type="http://schemas.openxmlformats.org/officeDocument/2006/relationships/oleObject" Target="../embeddings/oleObject6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e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80.emf"/><Relationship Id="rId5" Type="http://schemas.openxmlformats.org/officeDocument/2006/relationships/oleObject" Target="../embeddings/oleObject69.bin"/><Relationship Id="rId10" Type="http://schemas.openxmlformats.org/officeDocument/2006/relationships/image" Target="../media/image82.emf"/><Relationship Id="rId4" Type="http://schemas.openxmlformats.org/officeDocument/2006/relationships/image" Target="../media/image79.emf"/><Relationship Id="rId9" Type="http://schemas.openxmlformats.org/officeDocument/2006/relationships/oleObject" Target="../embeddings/oleObject71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4.emf"/><Relationship Id="rId5" Type="http://schemas.openxmlformats.org/officeDocument/2006/relationships/oleObject" Target="../embeddings/oleObject73.bin"/><Relationship Id="rId10" Type="http://schemas.openxmlformats.org/officeDocument/2006/relationships/image" Target="../media/image86.emf"/><Relationship Id="rId4" Type="http://schemas.openxmlformats.org/officeDocument/2006/relationships/image" Target="../media/image83.emf"/><Relationship Id="rId9" Type="http://schemas.openxmlformats.org/officeDocument/2006/relationships/oleObject" Target="../embeddings/oleObject7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88.e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87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5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tif"/><Relationship Id="rId11" Type="http://schemas.openxmlformats.org/officeDocument/2006/relationships/oleObject" Target="../embeddings/oleObject4.bin"/><Relationship Id="rId5" Type="http://schemas.openxmlformats.org/officeDocument/2006/relationships/image" Target="../media/image7.tif"/><Relationship Id="rId10" Type="http://schemas.openxmlformats.org/officeDocument/2006/relationships/image" Target="../media/image4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2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4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11" Type="http://schemas.openxmlformats.org/officeDocument/2006/relationships/image" Target="../media/image17.jpg"/><Relationship Id="rId5" Type="http://schemas.openxmlformats.org/officeDocument/2006/relationships/oleObject" Target="../embeddings/oleObject7.bin"/><Relationship Id="rId15" Type="http://schemas.openxmlformats.org/officeDocument/2006/relationships/image" Target="../media/image13.emf"/><Relationship Id="rId10" Type="http://schemas.openxmlformats.org/officeDocument/2006/relationships/image" Target="../media/image16.jpg"/><Relationship Id="rId4" Type="http://schemas.openxmlformats.org/officeDocument/2006/relationships/image" Target="../media/image9.emf"/><Relationship Id="rId9" Type="http://schemas.openxmlformats.org/officeDocument/2006/relationships/image" Target="../media/image15.jpg"/><Relationship Id="rId1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emf"/><Relationship Id="rId11" Type="http://schemas.openxmlformats.org/officeDocument/2006/relationships/image" Target="../media/image22.tif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1.emf"/><Relationship Id="rId4" Type="http://schemas.openxmlformats.org/officeDocument/2006/relationships/image" Target="../media/image18.emf"/><Relationship Id="rId9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e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6.emf"/><Relationship Id="rId4" Type="http://schemas.openxmlformats.org/officeDocument/2006/relationships/image" Target="../media/image23.e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9.emf"/><Relationship Id="rId9" Type="http://schemas.openxmlformats.org/officeDocument/2006/relationships/image" Target="../media/image32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4.e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6.emf"/><Relationship Id="rId4" Type="http://schemas.openxmlformats.org/officeDocument/2006/relationships/image" Target="../media/image33.e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59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CD2AEE8-8DD3-E02B-6286-BF76BD6C45C4}"/>
              </a:ext>
            </a:extLst>
          </p:cNvPr>
          <p:cNvGrpSpPr/>
          <p:nvPr/>
        </p:nvGrpSpPr>
        <p:grpSpPr>
          <a:xfrm>
            <a:off x="0" y="1915178"/>
            <a:ext cx="12565626" cy="3981750"/>
            <a:chOff x="0" y="1915178"/>
            <a:chExt cx="12565626" cy="398175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706ECB3-5C9E-4E33-4434-00CE10920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-6749" r="-3065" b="-35973"/>
            <a:stretch/>
          </p:blipFill>
          <p:spPr>
            <a:xfrm>
              <a:off x="0" y="1915178"/>
              <a:ext cx="12565626" cy="3807195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C123D9A-B972-103E-DDBA-29E37413D491}"/>
                </a:ext>
              </a:extLst>
            </p:cNvPr>
            <p:cNvSpPr txBox="1"/>
            <p:nvPr/>
          </p:nvSpPr>
          <p:spPr>
            <a:xfrm>
              <a:off x="211374" y="4616247"/>
              <a:ext cx="513737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Bovine Serum Albumin</a:t>
              </a:r>
            </a:p>
            <a:p>
              <a:r>
                <a:rPr lang="en-US" sz="2800" b="1" dirty="0"/>
                <a:t>             (BSA)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67D787F-30DC-75FA-A706-6D12FC6F23F7}"/>
                </a:ext>
              </a:extLst>
            </p:cNvPr>
            <p:cNvSpPr txBox="1"/>
            <p:nvPr/>
          </p:nvSpPr>
          <p:spPr>
            <a:xfrm>
              <a:off x="5531339" y="4942821"/>
              <a:ext cx="25507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BSA Solution</a:t>
              </a:r>
            </a:p>
            <a:p>
              <a:endParaRPr lang="en-US" sz="2800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D54B115-078B-5351-72A7-609D7B7D8279}"/>
                </a:ext>
              </a:extLst>
            </p:cNvPr>
            <p:cNvSpPr txBox="1"/>
            <p:nvPr/>
          </p:nvSpPr>
          <p:spPr>
            <a:xfrm>
              <a:off x="7502011" y="3677266"/>
              <a:ext cx="183300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75</a:t>
              </a:r>
              <a:r>
                <a:rPr lang="en-US" sz="2800" b="1" baseline="30000" dirty="0"/>
                <a:t>0</a:t>
              </a:r>
              <a:r>
                <a:rPr lang="en-US" sz="2800" b="1" dirty="0"/>
                <a:t>-80</a:t>
              </a:r>
              <a:r>
                <a:rPr lang="en-US" sz="2800" b="1" baseline="30000" dirty="0"/>
                <a:t>0</a:t>
              </a:r>
              <a:r>
                <a:rPr lang="en-US" sz="2800" b="1" dirty="0"/>
                <a:t> C</a:t>
              </a:r>
            </a:p>
            <a:p>
              <a:r>
                <a:rPr lang="en-US" sz="2800" b="1" dirty="0"/>
                <a:t> For 8 Hour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5D638AA-429A-0727-BAF5-40BDE6AE4226}"/>
                </a:ext>
              </a:extLst>
            </p:cNvPr>
            <p:cNvSpPr txBox="1"/>
            <p:nvPr/>
          </p:nvSpPr>
          <p:spPr>
            <a:xfrm>
              <a:off x="9684774" y="4945625"/>
              <a:ext cx="25060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BSA-Hydrogel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3812E1-40AA-6FA5-D657-D67BAF215993}"/>
                </a:ext>
              </a:extLst>
            </p:cNvPr>
            <p:cNvSpPr txBox="1"/>
            <p:nvPr/>
          </p:nvSpPr>
          <p:spPr>
            <a:xfrm>
              <a:off x="3932778" y="2045106"/>
              <a:ext cx="1856470" cy="1815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/>
                <a:t>Dissolve in </a:t>
              </a:r>
            </a:p>
            <a:p>
              <a:pPr algn="ctr"/>
              <a:r>
                <a:rPr lang="en-US" sz="2800" b="1" dirty="0"/>
                <a:t>75 mM</a:t>
              </a:r>
            </a:p>
            <a:p>
              <a:pPr algn="ctr"/>
              <a:r>
                <a:rPr lang="en-US" sz="2800" b="1" dirty="0"/>
                <a:t> NaCl</a:t>
              </a:r>
            </a:p>
            <a:p>
              <a:endParaRPr lang="en-US" sz="28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1C27AC0-1D3E-F708-806B-CA61945D8439}"/>
                </a:ext>
              </a:extLst>
            </p:cNvPr>
            <p:cNvSpPr txBox="1"/>
            <p:nvPr/>
          </p:nvSpPr>
          <p:spPr>
            <a:xfrm>
              <a:off x="4365523" y="3687096"/>
              <a:ext cx="9973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pH-2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876800" y="802640"/>
            <a:ext cx="788999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S1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49969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B2D2BF-2249-BFE4-EF81-E9BF48AB3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A1C65-D21B-4E13-A130-2A567F810B47}" type="slidenum">
              <a:rPr lang="en-US" smtClean="0"/>
              <a:t>11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F54DB7-DC69-8FFB-CF9A-C6CAE5A14709}"/>
              </a:ext>
            </a:extLst>
          </p:cNvPr>
          <p:cNvGrpSpPr/>
          <p:nvPr/>
        </p:nvGrpSpPr>
        <p:grpSpPr>
          <a:xfrm>
            <a:off x="3342978" y="1424186"/>
            <a:ext cx="3169581" cy="2966720"/>
            <a:chOff x="4516120" y="762000"/>
            <a:chExt cx="5044440" cy="501599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9AA324B-96A9-A1BE-D559-E91F3EB65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08" r="2071"/>
            <a:stretch/>
          </p:blipFill>
          <p:spPr>
            <a:xfrm>
              <a:off x="4516120" y="762000"/>
              <a:ext cx="5044440" cy="501599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9723DF9-5D09-13FF-86D3-B7629410B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" b="2682"/>
            <a:stretch/>
          </p:blipFill>
          <p:spPr>
            <a:xfrm>
              <a:off x="4516120" y="762000"/>
              <a:ext cx="2321560" cy="2361539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8610600" y="2550160"/>
            <a:ext cx="729687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400" dirty="0"/>
              <a:t>S</a:t>
            </a:r>
            <a:r>
              <a:rPr lang="en-US" sz="4400" dirty="0" smtClean="0"/>
              <a:t>2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3412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438AD-7756-45A2-2FEF-D1F4F7A0C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Project Path: C:\Users\Lenovo\Desktop\l-d-cdot.opju&#10;PE Folder: /l-d-cdot/Folder1/&#10;Short Name: Graph1">
            <a:extLst>
              <a:ext uri="{FF2B5EF4-FFF2-40B4-BE49-F238E27FC236}">
                <a16:creationId xmlns:a16="http://schemas.microsoft.com/office/drawing/2014/main" id="{4C5498F3-0CFD-89D9-7001-9D2CDF98BB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73776" y="3571237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Graph" r:id="rId3" imgW="9802131" imgH="7502416" progId="Origin95.Graph">
                  <p:embed/>
                </p:oleObj>
              </mc:Choice>
              <mc:Fallback>
                <p:oleObj name="Graph" r:id="rId3" imgW="9802131" imgH="7502416" progId="Origin95.Graph">
                  <p:embed/>
                  <p:pic>
                    <p:nvPicPr>
                      <p:cNvPr id="2" name="Object 1" descr="Project Path: C:\Users\Lenovo\Desktop\l-d-cdot.opju&#10;PE Folder: /l-d-cdot/Folder1/&#10;Short Name: Graph1">
                        <a:extLst>
                          <a:ext uri="{FF2B5EF4-FFF2-40B4-BE49-F238E27FC236}">
                            <a16:creationId xmlns:a16="http://schemas.microsoft.com/office/drawing/2014/main" id="{4C5498F3-0CFD-89D9-7001-9D2CDF98BB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3776" y="3571237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E95624-139A-1738-6CD6-A48FCE32A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84EDF9-DD75-46C2-AF7B-EDF0E40E9E1C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4" name="Object 3" descr="Project Path: C:\Users\Lenovo\Desktop\d-cdot.opju&#10;PE Folder: /d-cdot/Folder1/&#10;Short Name: Graph1">
            <a:extLst>
              <a:ext uri="{FF2B5EF4-FFF2-40B4-BE49-F238E27FC236}">
                <a16:creationId xmlns:a16="http://schemas.microsoft.com/office/drawing/2014/main" id="{0E0B02B7-B547-EEEC-C214-6164AB3616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1728" y="3571237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Graph" r:id="rId5" imgW="9802131" imgH="7502416" progId="Origin95.Graph">
                  <p:embed/>
                </p:oleObj>
              </mc:Choice>
              <mc:Fallback>
                <p:oleObj name="Graph" r:id="rId5" imgW="9802131" imgH="7502416" progId="Origin95.Graph">
                  <p:embed/>
                  <p:pic>
                    <p:nvPicPr>
                      <p:cNvPr id="4" name="Object 3" descr="Project Path: C:\Users\Lenovo\Desktop\d-cdot.opju&#10;PE Folder: /d-cdot/Folder1/&#10;Short Name: Graph1">
                        <a:extLst>
                          <a:ext uri="{FF2B5EF4-FFF2-40B4-BE49-F238E27FC236}">
                            <a16:creationId xmlns:a16="http://schemas.microsoft.com/office/drawing/2014/main" id="{0E0B02B7-B547-EEEC-C214-6164AB3616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1728" y="3571237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 descr="Project Path: C:\Users\Lenovo\Desktop\a-cdot.opju&#10;PE Folder: /a-cdot/Folder1/&#10;Short Name: Graph1">
            <a:extLst>
              <a:ext uri="{FF2B5EF4-FFF2-40B4-BE49-F238E27FC236}">
                <a16:creationId xmlns:a16="http://schemas.microsoft.com/office/drawing/2014/main" id="{9A68A566-1EC0-E626-BCAC-8D30E86D9B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75824" y="3658235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Graph" r:id="rId7" imgW="9802131" imgH="7502416" progId="Origin95.Graph">
                  <p:embed/>
                </p:oleObj>
              </mc:Choice>
              <mc:Fallback>
                <p:oleObj name="Graph" r:id="rId7" imgW="9802131" imgH="7502416" progId="Origin95.Graph">
                  <p:embed/>
                  <p:pic>
                    <p:nvPicPr>
                      <p:cNvPr id="5" name="Object 4" descr="Project Path: C:\Users\Lenovo\Desktop\a-cdot.opju&#10;PE Folder: /a-cdot/Folder1/&#10;Short Name: Graph1">
                        <a:extLst>
                          <a:ext uri="{FF2B5EF4-FFF2-40B4-BE49-F238E27FC236}">
                            <a16:creationId xmlns:a16="http://schemas.microsoft.com/office/drawing/2014/main" id="{9A68A566-1EC0-E626-BCAC-8D30E86D9B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75824" y="3658235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 descr="Project Path: C:\Users\Lenovo\Desktop\histogram-l-cdot.opju&#10;PE Folder: /histogram-l-cdot/Folder1/&#10;Short Name: Graph1">
            <a:extLst>
              <a:ext uri="{FF2B5EF4-FFF2-40B4-BE49-F238E27FC236}">
                <a16:creationId xmlns:a16="http://schemas.microsoft.com/office/drawing/2014/main" id="{E0B5B56F-3C45-3B03-E15F-9219456A44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02674" y="309880"/>
          <a:ext cx="4001150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Graph" r:id="rId9" imgW="9753600" imgH="7467337" progId="Origin95.Graph">
                  <p:embed/>
                </p:oleObj>
              </mc:Choice>
              <mc:Fallback>
                <p:oleObj name="Graph" r:id="rId9" imgW="9753600" imgH="7467337" progId="Origin95.Graph">
                  <p:embed/>
                  <p:pic>
                    <p:nvPicPr>
                      <p:cNvPr id="6" name="Object 5" descr="Project Path: C:\Users\Lenovo\Desktop\histogram-l-cdot.opju&#10;PE Folder: /histogram-l-cdot/Folder1/&#10;Short Name: Graph1">
                        <a:extLst>
                          <a:ext uri="{FF2B5EF4-FFF2-40B4-BE49-F238E27FC236}">
                            <a16:creationId xmlns:a16="http://schemas.microsoft.com/office/drawing/2014/main" id="{E0B5B56F-3C45-3B03-E15F-9219456A44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02674" y="309880"/>
                        <a:ext cx="4001150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 descr="Project Path: C:\Users\Lenovo\Desktop\histogram-a-cdot.opju&#10;PE Folder: /histogram-a-cdot/Folder1/&#10;Short Name: Graph1">
            <a:extLst>
              <a:ext uri="{FF2B5EF4-FFF2-40B4-BE49-F238E27FC236}">
                <a16:creationId xmlns:a16="http://schemas.microsoft.com/office/drawing/2014/main" id="{DCB94A3D-7B50-8B43-D6A8-7CE8EE9795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" y="420999"/>
          <a:ext cx="4001150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Graph" r:id="rId11" imgW="9753600" imgH="7467337" progId="Origin95.Graph">
                  <p:embed/>
                </p:oleObj>
              </mc:Choice>
              <mc:Fallback>
                <p:oleObj name="Graph" r:id="rId11" imgW="9753600" imgH="7467337" progId="Origin95.Graph">
                  <p:embed/>
                  <p:pic>
                    <p:nvPicPr>
                      <p:cNvPr id="7" name="Object 6" descr="Project Path: C:\Users\Lenovo\Desktop\histogram-a-cdot.opju&#10;PE Folder: /histogram-a-cdot/Folder1/&#10;Short Name: Graph1">
                        <a:extLst>
                          <a:ext uri="{FF2B5EF4-FFF2-40B4-BE49-F238E27FC236}">
                            <a16:creationId xmlns:a16="http://schemas.microsoft.com/office/drawing/2014/main" id="{DCB94A3D-7B50-8B43-D6A8-7CE8EE9795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440" y="420999"/>
                        <a:ext cx="4001150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 descr="Project Path: C:\Users\Lenovo\Desktop\histogram-d-cdot.opju&#10;PE Folder: /histogram-d-cdot/Folder1/&#10;Short Name: Graph1">
            <a:extLst>
              <a:ext uri="{FF2B5EF4-FFF2-40B4-BE49-F238E27FC236}">
                <a16:creationId xmlns:a16="http://schemas.microsoft.com/office/drawing/2014/main" id="{22946AC8-1693-985A-3B7A-ED0A90D072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81625" y="309880"/>
          <a:ext cx="4001150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Graph" r:id="rId13" imgW="9753600" imgH="7467337" progId="Origin95.Graph">
                  <p:embed/>
                </p:oleObj>
              </mc:Choice>
              <mc:Fallback>
                <p:oleObj name="Graph" r:id="rId13" imgW="9753600" imgH="7467337" progId="Origin95.Graph">
                  <p:embed/>
                  <p:pic>
                    <p:nvPicPr>
                      <p:cNvPr id="8" name="Object 7" descr="Project Path: C:\Users\Lenovo\Desktop\histogram-d-cdot.opju&#10;PE Folder: /histogram-d-cdot/Folder1/&#10;Short Name: Graph1">
                        <a:extLst>
                          <a:ext uri="{FF2B5EF4-FFF2-40B4-BE49-F238E27FC236}">
                            <a16:creationId xmlns:a16="http://schemas.microsoft.com/office/drawing/2014/main" id="{22946AC8-1693-985A-3B7A-ED0A90D07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81625" y="309880"/>
                        <a:ext cx="4001150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965200" y="3007360"/>
            <a:ext cx="779381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 smtClean="0"/>
              <a:t>S3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03835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Project Path: E:\Paper-5\graph-paper-5\D-L-Cdot-XRD.opju&#10;PE Folder: /D-L-Cdot-XRD/Folder1/&#10;Short Name: Graph1">
            <a:extLst>
              <a:ext uri="{FF2B5EF4-FFF2-40B4-BE49-F238E27FC236}">
                <a16:creationId xmlns:a16="http://schemas.microsoft.com/office/drawing/2014/main" id="{70CDE15A-3E34-401D-2E8E-71F9DACC6B6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932306" y="1455782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Graph" r:id="rId3" imgW="9802131" imgH="7502416" progId="Origin95.Graph">
                  <p:embed/>
                </p:oleObj>
              </mc:Choice>
              <mc:Fallback>
                <p:oleObj name="Graph" r:id="rId3" imgW="9802131" imgH="7502416" progId="Origin95.Graph">
                  <p:embed/>
                  <p:pic>
                    <p:nvPicPr>
                      <p:cNvPr id="2" name="Object 1" descr="Project Path: E:\Paper-5\graph-paper-5\D-L-Cdot-XRD.opju&#10;PE Folder: /D-L-Cdot-XRD/Folder1/&#10;Short Name: Graph1">
                        <a:extLst>
                          <a:ext uri="{FF2B5EF4-FFF2-40B4-BE49-F238E27FC236}">
                            <a16:creationId xmlns:a16="http://schemas.microsoft.com/office/drawing/2014/main" id="{70CDE15A-3E34-401D-2E8E-71F9DACC6B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2306" y="1455782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44560" y="2357120"/>
            <a:ext cx="779381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/>
              <a:t>S</a:t>
            </a:r>
            <a:r>
              <a:rPr lang="en-US" sz="4800" dirty="0" smtClean="0"/>
              <a:t>4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80859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Project Path: &#10;PE Folder: //&#10;Short Name: Graph8">
            <a:extLst>
              <a:ext uri="{FF2B5EF4-FFF2-40B4-BE49-F238E27FC236}">
                <a16:creationId xmlns:a16="http://schemas.microsoft.com/office/drawing/2014/main" id="{461A19FF-F4ED-AE7A-7C5A-E18E3642986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036320" y="2252960"/>
          <a:ext cx="432066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Graph" r:id="rId3" imgW="9802131" imgH="6949440" progId="Origin95.Graph">
                  <p:embed/>
                </p:oleObj>
              </mc:Choice>
              <mc:Fallback>
                <p:oleObj name="Graph" r:id="rId3" imgW="9802131" imgH="6949440" progId="Origin95.Graph">
                  <p:embed/>
                  <p:pic>
                    <p:nvPicPr>
                      <p:cNvPr id="2" name="Object 1" descr="Project Path: &#10;PE Folder: //&#10;Short Name: Graph8">
                        <a:extLst>
                          <a:ext uri="{FF2B5EF4-FFF2-40B4-BE49-F238E27FC236}">
                            <a16:creationId xmlns:a16="http://schemas.microsoft.com/office/drawing/2014/main" id="{461A19FF-F4ED-AE7A-7C5A-E18E364298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6320" y="2252960"/>
                        <a:ext cx="432066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AB8B3D-F219-BC3A-F3F4-C09999D54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B755A-828F-4D4C-8609-5A47615DA485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5" name="Object 4" descr="Project Path: &#10;PE Folder: //&#10;Short Name: Graph1"/>
          <p:cNvGraphicFramePr>
            <a:graphicFrameLocks noChangeAspect="1"/>
          </p:cNvGraphicFramePr>
          <p:nvPr>
            <p:extLst/>
          </p:nvPr>
        </p:nvGraphicFramePr>
        <p:xfrm>
          <a:off x="5224485" y="2039600"/>
          <a:ext cx="5418716" cy="3914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Graph" r:id="rId5" imgW="9802131" imgH="6949440" progId="Origin95.Graph">
                  <p:embed/>
                </p:oleObj>
              </mc:Choice>
              <mc:Fallback>
                <p:oleObj name="Graph" r:id="rId5" imgW="9802131" imgH="6949440" progId="Origin95.Graph">
                  <p:embed/>
                  <p:pic>
                    <p:nvPicPr>
                      <p:cNvPr id="5" name="Object 4" descr="Project Path: &#10;PE Folder: //&#10;Short Name: Graph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24485" y="2039600"/>
                        <a:ext cx="5418716" cy="3914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890655" y="1049774"/>
            <a:ext cx="636713" cy="646331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3600" b="1" dirty="0"/>
              <a:t>S5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69704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8B1-B38C-4E5D-9204-DCB240DB1514}" type="slidenum">
              <a:rPr lang="en-US" smtClean="0"/>
              <a:t>15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629920" y="1127759"/>
            <a:ext cx="10995788" cy="3063240"/>
            <a:chOff x="629920" y="1127759"/>
            <a:chExt cx="10995788" cy="3063240"/>
          </a:xfrm>
        </p:grpSpPr>
        <p:graphicFrame>
          <p:nvGraphicFramePr>
            <p:cNvPr id="2" name="Object 1" descr="Project Path: D:\VNIT DATA\VNIT DATA\06-08-2025\A gel si.opju&#10;PE Folder: /A gel si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4116134" y="1153158"/>
            <a:ext cx="4094480" cy="29028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9" name="Graph" r:id="rId3" imgW="9802131" imgH="6949440" progId="Origin95.Graph">
                    <p:embed/>
                  </p:oleObj>
                </mc:Choice>
                <mc:Fallback>
                  <p:oleObj name="Graph" r:id="rId3" imgW="9802131" imgH="6949440" progId="Origin95.Graph">
                    <p:embed/>
                    <p:pic>
                      <p:nvPicPr>
                        <p:cNvPr id="2" name="Object 1" descr="Project Path: D:\VNIT DATA\VNIT DATA\06-08-2025\A gel si.opju&#10;PE Folder: /A gel si/Folder1/&#10;Short Name: Graph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16134" y="1153158"/>
                          <a:ext cx="4094480" cy="29028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 descr="Project Path: E:\Paper-5\graph-paper-5\.opju&#10;PE Folder: //&#10;Short Name: Graph2">
              <a:extLst>
                <a:ext uri="{FF2B5EF4-FFF2-40B4-BE49-F238E27FC236}">
                  <a16:creationId xmlns:a16="http://schemas.microsoft.com/office/drawing/2014/main" id="{8DBB7C90-5C47-694B-97DE-1DAF974DC077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629920" y="1127759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0" name="Graph" r:id="rId5" imgW="9802131" imgH="7502416" progId="Origin95.Graph">
                    <p:embed/>
                  </p:oleObj>
                </mc:Choice>
                <mc:Fallback>
                  <p:oleObj name="Graph" r:id="rId5" imgW="9802131" imgH="7502416" progId="Origin95.Graph">
                    <p:embed/>
                    <p:pic>
                      <p:nvPicPr>
                        <p:cNvPr id="4" name="Object 3" descr="Project Path: E:\Paper-5\graph-paper-5\.opju&#10;PE Folder: //&#10;Short Name: Graph2">
                          <a:extLst>
                            <a:ext uri="{FF2B5EF4-FFF2-40B4-BE49-F238E27FC236}">
                              <a16:creationId xmlns:a16="http://schemas.microsoft.com/office/drawing/2014/main" id="{8DBB7C90-5C47-694B-97DE-1DAF974DC07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29920" y="1127759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 descr="Project Path: E:\Paper-5\graph-paper-5\tcspc-a and a-gel.opju&#10;PE Folder: /tcspc-a and a-gel/&#10;Short Name: Graph2">
              <a:extLst>
                <a:ext uri="{FF2B5EF4-FFF2-40B4-BE49-F238E27FC236}">
                  <a16:creationId xmlns:a16="http://schemas.microsoft.com/office/drawing/2014/main" id="{BB739972-AD1B-151D-EFA6-E38B09817C36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7623660" y="1127759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1" name="Graph" r:id="rId7" imgW="9802131" imgH="7502416" progId="Origin95.Graph">
                    <p:embed/>
                  </p:oleObj>
                </mc:Choice>
                <mc:Fallback>
                  <p:oleObj name="Graph" r:id="rId7" imgW="9802131" imgH="7502416" progId="Origin95.Graph">
                    <p:embed/>
                    <p:pic>
                      <p:nvPicPr>
                        <p:cNvPr id="5" name="Object 4" descr="Project Path: E:\Paper-5\graph-paper-5\tcspc-a and a-gel.opju&#10;PE Folder: /tcspc-a and a-gel/&#10;Short Name: Graph2">
                          <a:extLst>
                            <a:ext uri="{FF2B5EF4-FFF2-40B4-BE49-F238E27FC236}">
                              <a16:creationId xmlns:a16="http://schemas.microsoft.com/office/drawing/2014/main" id="{BB739972-AD1B-151D-EFA6-E38B09817C3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623660" y="1127759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6"/>
          <p:cNvSpPr txBox="1"/>
          <p:nvPr/>
        </p:nvSpPr>
        <p:spPr>
          <a:xfrm>
            <a:off x="6146800" y="5171440"/>
            <a:ext cx="736099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S6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72922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50344" y="259556"/>
            <a:ext cx="7515161" cy="6390163"/>
            <a:chOff x="850344" y="259556"/>
            <a:chExt cx="7515161" cy="6390163"/>
          </a:xfrm>
        </p:grpSpPr>
        <p:graphicFrame>
          <p:nvGraphicFramePr>
            <p:cNvPr id="2" name="Object 1" descr="Project Path: E:\Paper-5\New folder\cd-bsa-gel-1.opju&#10;PE Folder: /cd-bsa-gel-1/Folder1/&#10;Short Name: Graph1">
              <a:extLst>
                <a:ext uri="{FF2B5EF4-FFF2-40B4-BE49-F238E27FC236}">
                  <a16:creationId xmlns:a16="http://schemas.microsoft.com/office/drawing/2014/main" id="{3CB5DCA2-C58F-173D-1F48-2A751073BFC7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850344" y="3586479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2" name="Graph" r:id="rId3" imgW="9802131" imgH="7502416" progId="Origin95.Graph">
                    <p:embed/>
                  </p:oleObj>
                </mc:Choice>
                <mc:Fallback>
                  <p:oleObj name="Graph" r:id="rId3" imgW="9802131" imgH="7502416" progId="Origin95.Graph">
                    <p:embed/>
                    <p:pic>
                      <p:nvPicPr>
                        <p:cNvPr id="2" name="Object 1" descr="Project Path: E:\Paper-5\New folder\cd-bsa-gel-1.opju&#10;PE Folder: /cd-bsa-gel-1/Folder1/&#10;Short Name: Graph1">
                          <a:extLst>
                            <a:ext uri="{FF2B5EF4-FFF2-40B4-BE49-F238E27FC236}">
                              <a16:creationId xmlns:a16="http://schemas.microsoft.com/office/drawing/2014/main" id="{3CB5DCA2-C58F-173D-1F48-2A751073BFC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50344" y="3586479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2" descr="Project Path: &#10;PE Folder: //&#10;Short Name: Graph7">
              <a:extLst>
                <a:ext uri="{FF2B5EF4-FFF2-40B4-BE49-F238E27FC236}">
                  <a16:creationId xmlns:a16="http://schemas.microsoft.com/office/drawing/2014/main" id="{D9F4B1BD-82D7-CA06-209F-086251F944FF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363418" y="279289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3" name="Graph" r:id="rId5" imgW="9802131" imgH="7502416" progId="Origin95.Graph">
                    <p:embed/>
                  </p:oleObj>
                </mc:Choice>
                <mc:Fallback>
                  <p:oleObj name="Graph" r:id="rId5" imgW="9802131" imgH="7502416" progId="Origin95.Graph">
                    <p:embed/>
                    <p:pic>
                      <p:nvPicPr>
                        <p:cNvPr id="3" name="Object 2" descr="Project Path: &#10;PE Folder: //&#10;Short Name: Graph7">
                          <a:extLst>
                            <a:ext uri="{FF2B5EF4-FFF2-40B4-BE49-F238E27FC236}">
                              <a16:creationId xmlns:a16="http://schemas.microsoft.com/office/drawing/2014/main" id="{D9F4B1BD-82D7-CA06-209F-086251F944F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363418" y="279289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 descr="Project Path: &#10;PE Folder: /UNTITLED/Folder1/&#10;Short Name: Graph1">
              <a:extLst>
                <a:ext uri="{FF2B5EF4-FFF2-40B4-BE49-F238E27FC236}">
                  <a16:creationId xmlns:a16="http://schemas.microsoft.com/office/drawing/2014/main" id="{B72179E5-2864-94A1-B6A9-449F5AFFB1AB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850344" y="259556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4" name="Graph" r:id="rId7" imgW="9802131" imgH="7502416" progId="Origin95.Graph">
                    <p:embed/>
                  </p:oleObj>
                </mc:Choice>
                <mc:Fallback>
                  <p:oleObj name="Graph" r:id="rId7" imgW="9802131" imgH="7502416" progId="Origin95.Graph">
                    <p:embed/>
                    <p:pic>
                      <p:nvPicPr>
                        <p:cNvPr id="4" name="Object 3" descr="Project Path: &#10;PE Folder: /UNTITLED/Folder1/&#10;Short Name: Graph1">
                          <a:extLst>
                            <a:ext uri="{FF2B5EF4-FFF2-40B4-BE49-F238E27FC236}">
                              <a16:creationId xmlns:a16="http://schemas.microsoft.com/office/drawing/2014/main" id="{B72179E5-2864-94A1-B6A9-449F5AFFB1A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50344" y="259556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 descr="Project Path: &#10;PE Folder: /UNTITLED/Folder1/&#10;Short Name: Graph1">
              <a:extLst>
                <a:ext uri="{FF2B5EF4-FFF2-40B4-BE49-F238E27FC236}">
                  <a16:creationId xmlns:a16="http://schemas.microsoft.com/office/drawing/2014/main" id="{9B60586D-0511-1F26-E83E-7C53C06485E5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363418" y="3566746"/>
            <a:ext cx="4002087" cy="306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5" name="Graph" r:id="rId9" imgW="9802131" imgH="7502416" progId="Origin95.Graph">
                    <p:embed/>
                  </p:oleObj>
                </mc:Choice>
                <mc:Fallback>
                  <p:oleObj name="Graph" r:id="rId9" imgW="9802131" imgH="7502416" progId="Origin95.Graph">
                    <p:embed/>
                    <p:pic>
                      <p:nvPicPr>
                        <p:cNvPr id="5" name="Object 4" descr="Project Path: &#10;PE Folder: /UNTITLED/Folder1/&#10;Short Name: Graph1">
                          <a:extLst>
                            <a:ext uri="{FF2B5EF4-FFF2-40B4-BE49-F238E27FC236}">
                              <a16:creationId xmlns:a16="http://schemas.microsoft.com/office/drawing/2014/main" id="{9B60586D-0511-1F26-E83E-7C53C06485E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363418" y="3566746"/>
                          <a:ext cx="4002087" cy="3063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6"/>
          <p:cNvSpPr txBox="1"/>
          <p:nvPr/>
        </p:nvSpPr>
        <p:spPr>
          <a:xfrm>
            <a:off x="10180320" y="3037840"/>
            <a:ext cx="779381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 smtClean="0"/>
              <a:t>S7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2378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A084-E758-B278-16CA-A7865321F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0F241C-543C-7611-83B6-CEFDF403A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B2204-0344-435D-8240-06F8F7266197}" type="slidenum">
              <a:rPr lang="en-US" smtClean="0"/>
              <a:t>17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5470D5F-250B-3362-7F86-07790290728A}"/>
              </a:ext>
            </a:extLst>
          </p:cNvPr>
          <p:cNvGrpSpPr/>
          <p:nvPr/>
        </p:nvGrpSpPr>
        <p:grpSpPr>
          <a:xfrm>
            <a:off x="1503680" y="271780"/>
            <a:ext cx="7878723" cy="6470015"/>
            <a:chOff x="1503680" y="271780"/>
            <a:chExt cx="7878723" cy="6470015"/>
          </a:xfrm>
        </p:grpSpPr>
        <p:graphicFrame>
          <p:nvGraphicFramePr>
            <p:cNvPr id="4" name="Object 3" descr="Project Path: E:\Paper-5\graph-paper-5\.opju&#10;PE Folder: //&#10;Short Name: Graph1">
              <a:extLst>
                <a:ext uri="{FF2B5EF4-FFF2-40B4-BE49-F238E27FC236}">
                  <a16:creationId xmlns:a16="http://schemas.microsoft.com/office/drawing/2014/main" id="{E867BFDA-C405-D4ED-428C-CB730B370583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5380355" y="3678555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6" name="Graph" r:id="rId3" imgW="9802131" imgH="7502416" progId="Origin95.Graph">
                    <p:embed/>
                  </p:oleObj>
                </mc:Choice>
                <mc:Fallback>
                  <p:oleObj name="Graph" r:id="rId3" imgW="9802131" imgH="7502416" progId="Origin95.Graph">
                    <p:embed/>
                    <p:pic>
                      <p:nvPicPr>
                        <p:cNvPr id="4" name="Object 3" descr="Project Path: E:\Paper-5\graph-paper-5\.opju&#10;PE Folder: //&#10;Short Name: Graph1">
                          <a:extLst>
                            <a:ext uri="{FF2B5EF4-FFF2-40B4-BE49-F238E27FC236}">
                              <a16:creationId xmlns:a16="http://schemas.microsoft.com/office/drawing/2014/main" id="{E867BFDA-C405-D4ED-428C-CB730B37058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380355" y="3678555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 descr="Project Path: E:\Paper-5\graph-paper-5\lsv-sen-d-gel-lue.opju&#10;PE Folder: /lsv-sen-d-gel-lue/Folder1/&#10;Short Name: Graph1">
              <a:extLst>
                <a:ext uri="{FF2B5EF4-FFF2-40B4-BE49-F238E27FC236}">
                  <a16:creationId xmlns:a16="http://schemas.microsoft.com/office/drawing/2014/main" id="{62EC3601-8C98-711D-7964-187817491DAC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1503680" y="3657600"/>
            <a:ext cx="4002087" cy="306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7" name="Graph" r:id="rId5" imgW="9802131" imgH="7502416" progId="Origin95.Graph">
                    <p:embed/>
                  </p:oleObj>
                </mc:Choice>
                <mc:Fallback>
                  <p:oleObj name="Graph" r:id="rId5" imgW="9802131" imgH="7502416" progId="Origin95.Graph">
                    <p:embed/>
                    <p:pic>
                      <p:nvPicPr>
                        <p:cNvPr id="5" name="Object 4" descr="Project Path: E:\Paper-5\graph-paper-5\lsv-sen-d-gel-lue.opju&#10;PE Folder: /lsv-sen-d-gel-lue/Folder1/&#10;Short Name: Graph1">
                          <a:extLst>
                            <a:ext uri="{FF2B5EF4-FFF2-40B4-BE49-F238E27FC236}">
                              <a16:creationId xmlns:a16="http://schemas.microsoft.com/office/drawing/2014/main" id="{62EC3601-8C98-711D-7964-187817491DA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03680" y="3657600"/>
                          <a:ext cx="4002087" cy="3063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 descr="Project Path: E:\Paper-5\GRAPH-WORKSTATION\19-02-25\lsv-d-gel-PA.opju&#10;PE Folder: /lsv-d-gel-PA/Folder1/&#10;Short Name: Graph1">
              <a:extLst>
                <a:ext uri="{FF2B5EF4-FFF2-40B4-BE49-F238E27FC236}">
                  <a16:creationId xmlns:a16="http://schemas.microsoft.com/office/drawing/2014/main" id="{956C7C93-B71D-491D-AC47-DEE1A57C05F5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1503680" y="271780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8" name="Graph" r:id="rId7" imgW="9802131" imgH="7502416" progId="Origin95.Graph">
                    <p:embed/>
                  </p:oleObj>
                </mc:Choice>
                <mc:Fallback>
                  <p:oleObj name="Graph" r:id="rId7" imgW="9802131" imgH="7502416" progId="Origin95.Graph">
                    <p:embed/>
                    <p:pic>
                      <p:nvPicPr>
                        <p:cNvPr id="7" name="Object 6" descr="Project Path: E:\Paper-5\GRAPH-WORKSTATION\19-02-25\lsv-d-gel-PA.opju&#10;PE Folder: /lsv-d-gel-PA/Folder1/&#10;Short Name: Graph1">
                          <a:extLst>
                            <a:ext uri="{FF2B5EF4-FFF2-40B4-BE49-F238E27FC236}">
                              <a16:creationId xmlns:a16="http://schemas.microsoft.com/office/drawing/2014/main" id="{956C7C93-B71D-491D-AC47-DEE1A57C05F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03680" y="271780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 descr="Project Path: C:\Users\Lenovo\Desktop\PA-LSV.opju&#10;PE Folder: /PA-LSV/Folder1/&#10;Short Name: Graph1">
              <a:extLst>
                <a:ext uri="{FF2B5EF4-FFF2-40B4-BE49-F238E27FC236}">
                  <a16:creationId xmlns:a16="http://schemas.microsoft.com/office/drawing/2014/main" id="{3FAA9D70-22AF-99A1-7DEF-363413683704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5258296" y="271780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9" name="Graph" r:id="rId9" imgW="9802131" imgH="7502416" progId="Origin95.Graph">
                    <p:embed/>
                  </p:oleObj>
                </mc:Choice>
                <mc:Fallback>
                  <p:oleObj name="Graph" r:id="rId9" imgW="9802131" imgH="7502416" progId="Origin95.Graph">
                    <p:embed/>
                    <p:pic>
                      <p:nvPicPr>
                        <p:cNvPr id="6" name="Object 5" descr="Project Path: C:\Users\Lenovo\Desktop\PA-LSV.opju&#10;PE Folder: /PA-LSV/Folder1/&#10;Short Name: Graph1">
                          <a:extLst>
                            <a:ext uri="{FF2B5EF4-FFF2-40B4-BE49-F238E27FC236}">
                              <a16:creationId xmlns:a16="http://schemas.microsoft.com/office/drawing/2014/main" id="{3FAA9D70-22AF-99A1-7DEF-36341368370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258296" y="271780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TextBox 7"/>
          <p:cNvSpPr txBox="1"/>
          <p:nvPr/>
        </p:nvSpPr>
        <p:spPr>
          <a:xfrm>
            <a:off x="10698480" y="3335020"/>
            <a:ext cx="779381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 smtClean="0"/>
              <a:t>S8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66012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B755A-828F-4D4C-8609-5A47615DA485}" type="slidenum">
              <a:rPr lang="en-US" smtClean="0"/>
              <a:t>18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21256" y="14670"/>
            <a:ext cx="9235597" cy="9440685"/>
            <a:chOff x="121256" y="14670"/>
            <a:chExt cx="9235597" cy="9440685"/>
          </a:xfrm>
        </p:grpSpPr>
        <p:graphicFrame>
          <p:nvGraphicFramePr>
            <p:cNvPr id="2" name="Object 1" descr="Project Path: &#10;PE Folder: /UNTITLED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4341152" y="3042673"/>
            <a:ext cx="5015701" cy="34259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2" name="Graph" r:id="rId3" imgW="9802131" imgH="6949440" progId="Origin95.Graph">
                    <p:embed/>
                  </p:oleObj>
                </mc:Choice>
                <mc:Fallback>
                  <p:oleObj name="Graph" r:id="rId3" imgW="9802131" imgH="6949440" progId="Origin95.Graph">
                    <p:embed/>
                    <p:pic>
                      <p:nvPicPr>
                        <p:cNvPr id="2" name="Object 1" descr="Project Path: &#10;PE Folder: /UNTITLED/Folder1/&#10;Short Name: Graph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41152" y="3042673"/>
                          <a:ext cx="5015701" cy="34259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 descr="Project Path: &#10;PE Folder: /UNTITLED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1104041" y="3171164"/>
            <a:ext cx="4243543" cy="29837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3" name="Graph" r:id="rId5" imgW="9802131" imgH="6949440" progId="Origin95.Graph">
                    <p:embed/>
                  </p:oleObj>
                </mc:Choice>
                <mc:Fallback>
                  <p:oleObj name="Graph" r:id="rId5" imgW="9802131" imgH="6949440" progId="Origin95.Graph">
                    <p:embed/>
                    <p:pic>
                      <p:nvPicPr>
                        <p:cNvPr id="4" name="Object 3" descr="Project Path: &#10;PE Folder: /UNTITLED/Folder1/&#10;Short Name: Graph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04041" y="3171164"/>
                          <a:ext cx="4243543" cy="298372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 descr="Project Path: E:\Paper-5\GRAPH-WORKSTATION\19-02-25\D-LSV.opju&#10;PE Folder: /D-LSV/Folder1/&#10;Short Name: Graph1">
              <a:extLst>
                <a:ext uri="{FF2B5EF4-FFF2-40B4-BE49-F238E27FC236}">
                  <a16:creationId xmlns:a16="http://schemas.microsoft.com/office/drawing/2014/main" id="{4DD707C5-3938-5E6D-28E2-7D9DC2E4EB4B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941302" y="14670"/>
            <a:ext cx="4208317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4" name="Graph" r:id="rId7" imgW="9802131" imgH="7502416" progId="Origin95.Graph">
                    <p:embed/>
                  </p:oleObj>
                </mc:Choice>
                <mc:Fallback>
                  <p:oleObj name="Graph" r:id="rId7" imgW="9802131" imgH="7502416" progId="Origin95.Graph">
                    <p:embed/>
                    <p:pic>
                      <p:nvPicPr>
                        <p:cNvPr id="5" name="Object 4" descr="Project Path: E:\Paper-5\GRAPH-WORKSTATION\19-02-25\D-LSV.opju&#10;PE Folder: /D-LSV/Folder1/&#10;Short Name: Graph1">
                          <a:extLst>
                            <a:ext uri="{FF2B5EF4-FFF2-40B4-BE49-F238E27FC236}">
                              <a16:creationId xmlns:a16="http://schemas.microsoft.com/office/drawing/2014/main" id="{4DD707C5-3938-5E6D-28E2-7D9DC2E4EB4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41302" y="14670"/>
                          <a:ext cx="4208317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 descr="Project Path: E:\Paper-5\GRAPH-WORKSTATION\19-02-25\L-LSV.opju&#10;PE Folder: /L-LSV/Folder1/&#10;Short Name: Graph1">
              <a:extLst>
                <a:ext uri="{FF2B5EF4-FFF2-40B4-BE49-F238E27FC236}">
                  <a16:creationId xmlns:a16="http://schemas.microsoft.com/office/drawing/2014/main" id="{BDC673F2-A787-0F7C-205F-86CC3A393B4A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881480" y="79512"/>
            <a:ext cx="4203184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5" name="Graph" r:id="rId9" imgW="9802131" imgH="7502416" progId="Origin95.Graph">
                    <p:embed/>
                  </p:oleObj>
                </mc:Choice>
                <mc:Fallback>
                  <p:oleObj name="Graph" r:id="rId9" imgW="9802131" imgH="7502416" progId="Origin95.Graph">
                    <p:embed/>
                    <p:pic>
                      <p:nvPicPr>
                        <p:cNvPr id="6" name="Object 5" descr="Project Path: E:\Paper-5\GRAPH-WORKSTATION\19-02-25\L-LSV.opju&#10;PE Folder: /L-LSV/Folder1/&#10;Short Name: Graph1">
                          <a:extLst>
                            <a:ext uri="{FF2B5EF4-FFF2-40B4-BE49-F238E27FC236}">
                              <a16:creationId xmlns:a16="http://schemas.microsoft.com/office/drawing/2014/main" id="{BDC673F2-A787-0F7C-205F-86CC3A393B4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881480" y="79512"/>
                          <a:ext cx="4203184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 descr="Project Path: &#10;PE Folder: /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4506088" y="5987227"/>
            <a:ext cx="4606098" cy="32656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6" name="Graph" r:id="rId11" imgW="9802131" imgH="6949440" progId="Origin95.Graph">
                    <p:embed/>
                  </p:oleObj>
                </mc:Choice>
                <mc:Fallback>
                  <p:oleObj name="Graph" r:id="rId11" imgW="9802131" imgH="6949440" progId="Origin95.Graph">
                    <p:embed/>
                    <p:pic>
                      <p:nvPicPr>
                        <p:cNvPr id="8" name="Object 7" descr="Project Path: &#10;PE Folder: //&#10;Short Name: Graph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506088" y="5987227"/>
                          <a:ext cx="4606098" cy="32656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 descr="Project Path: &#10;PE Folder: /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121256" y="6080481"/>
            <a:ext cx="4760224" cy="33748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7" name="Graph" r:id="rId13" imgW="9802131" imgH="6949440" progId="Origin95.Graph">
                    <p:embed/>
                  </p:oleObj>
                </mc:Choice>
                <mc:Fallback>
                  <p:oleObj name="Graph" r:id="rId13" imgW="9802131" imgH="6949440" progId="Origin95.Graph">
                    <p:embed/>
                    <p:pic>
                      <p:nvPicPr>
                        <p:cNvPr id="9" name="Object 8" descr="Project Path: &#10;PE Folder: //&#10;Short Name: Graph1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21256" y="6080481"/>
                          <a:ext cx="4760224" cy="337487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TextBox 9"/>
          <p:cNvSpPr txBox="1"/>
          <p:nvPr/>
        </p:nvSpPr>
        <p:spPr>
          <a:xfrm>
            <a:off x="9855200" y="3474720"/>
            <a:ext cx="679994" cy="7078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smtClean="0"/>
              <a:t>S9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513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9209BF-FE33-1D41-5FCB-CE1D36D92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935E-94D6-4879-9928-193678ADFEE7}" type="slidenum">
              <a:rPr lang="en-US" smtClean="0"/>
              <a:t>19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534160" y="1642291"/>
            <a:ext cx="7718761" cy="3063240"/>
            <a:chOff x="1991360" y="1087119"/>
            <a:chExt cx="7718761" cy="3063240"/>
          </a:xfrm>
        </p:grpSpPr>
        <p:graphicFrame>
          <p:nvGraphicFramePr>
            <p:cNvPr id="2" name="Object 1" descr="Project Path: &#10;PE Folder: //&#10;Short Name: Graph1">
              <a:extLst>
                <a:ext uri="{FF2B5EF4-FFF2-40B4-BE49-F238E27FC236}">
                  <a16:creationId xmlns:a16="http://schemas.microsoft.com/office/drawing/2014/main" id="{8E76A7E5-A604-5D4D-FF3A-97B9D05FDCDE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1991360" y="1087119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54" name="Graph" r:id="rId3" imgW="9802131" imgH="7502416" progId="Origin95.Graph">
                    <p:embed/>
                  </p:oleObj>
                </mc:Choice>
                <mc:Fallback>
                  <p:oleObj name="Graph" r:id="rId3" imgW="9802131" imgH="7502416" progId="Origin95.Graph">
                    <p:embed/>
                    <p:pic>
                      <p:nvPicPr>
                        <p:cNvPr id="2" name="Object 1" descr="Project Path: &#10;PE Folder: //&#10;Short Name: Graph1">
                          <a:extLst>
                            <a:ext uri="{FF2B5EF4-FFF2-40B4-BE49-F238E27FC236}">
                              <a16:creationId xmlns:a16="http://schemas.microsoft.com/office/drawing/2014/main" id="{8E76A7E5-A604-5D4D-FF3A-97B9D05FDCD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991360" y="1087119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 descr="Project Path: &#10;PE Folder: //&#10;Short Name: Graph1">
              <a:extLst>
                <a:ext uri="{FF2B5EF4-FFF2-40B4-BE49-F238E27FC236}">
                  <a16:creationId xmlns:a16="http://schemas.microsoft.com/office/drawing/2014/main" id="{FBE269E6-5177-2EC9-05F2-44E8EB91D048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5708073" y="1087119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55" name="Graph" r:id="rId5" imgW="9802131" imgH="7502416" progId="Origin95.Graph">
                    <p:embed/>
                  </p:oleObj>
                </mc:Choice>
                <mc:Fallback>
                  <p:oleObj name="Graph" r:id="rId5" imgW="9802131" imgH="7502416" progId="Origin95.Graph">
                    <p:embed/>
                    <p:pic>
                      <p:nvPicPr>
                        <p:cNvPr id="4" name="Object 3" descr="Project Path: &#10;PE Folder: //&#10;Short Name: Graph1">
                          <a:extLst>
                            <a:ext uri="{FF2B5EF4-FFF2-40B4-BE49-F238E27FC236}">
                              <a16:creationId xmlns:a16="http://schemas.microsoft.com/office/drawing/2014/main" id="{FBE269E6-5177-2EC9-05F2-44E8EB91D04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708073" y="1087119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TextBox 5"/>
          <p:cNvSpPr txBox="1"/>
          <p:nvPr/>
        </p:nvSpPr>
        <p:spPr>
          <a:xfrm>
            <a:off x="10189029" y="2950029"/>
            <a:ext cx="946093" cy="7078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S10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28883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544286" y="477520"/>
            <a:ext cx="13572254" cy="5577916"/>
            <a:chOff x="-544286" y="477520"/>
            <a:chExt cx="13572254" cy="557791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7E13D4C-1113-2C12-1F09-B24B6CA9BD1E}"/>
                </a:ext>
              </a:extLst>
            </p:cNvPr>
            <p:cNvGrpSpPr/>
            <p:nvPr/>
          </p:nvGrpSpPr>
          <p:grpSpPr>
            <a:xfrm>
              <a:off x="-544286" y="559412"/>
              <a:ext cx="13533120" cy="5496024"/>
              <a:chOff x="0" y="798898"/>
              <a:chExt cx="13533120" cy="5496024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34497B49-4FA0-71EC-D023-1FFA72DB57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52" t="-9583" r="-2452" b="-9376"/>
              <a:stretch/>
            </p:blipFill>
            <p:spPr>
              <a:xfrm>
                <a:off x="0" y="798898"/>
                <a:ext cx="13533120" cy="549602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E61A4A9-FF64-7876-9988-E9954070881C}"/>
                  </a:ext>
                </a:extLst>
              </p:cNvPr>
              <p:cNvSpPr txBox="1"/>
              <p:nvPr/>
            </p:nvSpPr>
            <p:spPr>
              <a:xfrm>
                <a:off x="442761" y="4889633"/>
                <a:ext cx="4085157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/>
                  <a:t>Bovine Serum Albumin</a:t>
                </a:r>
              </a:p>
              <a:p>
                <a:pPr algn="ctr"/>
                <a:r>
                  <a:rPr lang="en-US" sz="3200" b="1" dirty="0"/>
                  <a:t>(BSA)</a:t>
                </a:r>
              </a:p>
            </p:txBody>
          </p:sp>
          <p:sp>
            <p:nvSpPr>
              <p:cNvPr id="7" name="Arrow: Curved Down 6">
                <a:extLst>
                  <a:ext uri="{FF2B5EF4-FFF2-40B4-BE49-F238E27FC236}">
                    <a16:creationId xmlns:a16="http://schemas.microsoft.com/office/drawing/2014/main" id="{291D92A6-DC79-B249-95E6-4CCADE73C3E9}"/>
                  </a:ext>
                </a:extLst>
              </p:cNvPr>
              <p:cNvSpPr/>
              <p:nvPr/>
            </p:nvSpPr>
            <p:spPr>
              <a:xfrm>
                <a:off x="2252311" y="1834796"/>
                <a:ext cx="1761423" cy="863907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F7CBC3B-0CEF-070A-7986-9A2AD6B92743}"/>
                  </a:ext>
                </a:extLst>
              </p:cNvPr>
              <p:cNvSpPr txBox="1"/>
              <p:nvPr/>
            </p:nvSpPr>
            <p:spPr>
              <a:xfrm>
                <a:off x="7528307" y="4549436"/>
                <a:ext cx="173316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/>
                  <a:t>75</a:t>
                </a:r>
                <a:r>
                  <a:rPr lang="en-US" sz="3200" b="1" baseline="30000" dirty="0"/>
                  <a:t>0</a:t>
                </a:r>
                <a:r>
                  <a:rPr lang="en-US" sz="3200" b="1" dirty="0"/>
                  <a:t>-80</a:t>
                </a:r>
                <a:r>
                  <a:rPr lang="en-US" sz="3200" b="1" baseline="30000" dirty="0"/>
                  <a:t>0</a:t>
                </a:r>
                <a:r>
                  <a:rPr lang="en-US" sz="3200" b="1" dirty="0"/>
                  <a:t> C</a:t>
                </a:r>
                <a:endParaRPr lang="en-US" sz="3200" b="1" baseline="30000" dirty="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B905016-5C6E-D52C-3108-9A8D8E6FEC99}"/>
                  </a:ext>
                </a:extLst>
              </p:cNvPr>
              <p:cNvSpPr txBox="1"/>
              <p:nvPr/>
            </p:nvSpPr>
            <p:spPr>
              <a:xfrm>
                <a:off x="4784913" y="2894908"/>
                <a:ext cx="275693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/>
                  <a:t>Dissolve in </a:t>
                </a:r>
              </a:p>
              <a:p>
                <a:pPr algn="ctr"/>
                <a:r>
                  <a:rPr lang="en-US" sz="2400" b="1" dirty="0"/>
                  <a:t>75 mM NaCl</a:t>
                </a:r>
              </a:p>
              <a:p>
                <a:pPr algn="ctr"/>
                <a:r>
                  <a:rPr lang="en-US" sz="2400" b="1" dirty="0"/>
                  <a:t> In pH-2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77666DE-4A81-DEC6-E9E1-16D0A5437A4C}"/>
                  </a:ext>
                </a:extLst>
              </p:cNvPr>
              <p:cNvSpPr txBox="1"/>
              <p:nvPr/>
            </p:nvSpPr>
            <p:spPr>
              <a:xfrm>
                <a:off x="7748336" y="2117557"/>
                <a:ext cx="13324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/>
                  <a:t>8 Hour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F2340C3-BA0A-4008-854D-FE550308ED20}"/>
                  </a:ext>
                </a:extLst>
              </p:cNvPr>
              <p:cNvSpPr txBox="1"/>
              <p:nvPr/>
            </p:nvSpPr>
            <p:spPr>
              <a:xfrm rot="19704897">
                <a:off x="9594826" y="2057904"/>
                <a:ext cx="13773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/>
                  <a:t>D-Gel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AA0DE5B-C2A3-7A1B-D526-22B5CFAB881F}"/>
                  </a:ext>
                </a:extLst>
              </p:cNvPr>
              <p:cNvSpPr txBox="1"/>
              <p:nvPr/>
            </p:nvSpPr>
            <p:spPr>
              <a:xfrm rot="1043616">
                <a:off x="9706316" y="4262088"/>
                <a:ext cx="12698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/>
                  <a:t>L-Gel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5F8B6A6-AB21-2CD9-7A61-804A74EC2C74}"/>
                  </a:ext>
                </a:extLst>
              </p:cNvPr>
              <p:cNvSpPr txBox="1"/>
              <p:nvPr/>
            </p:nvSpPr>
            <p:spPr>
              <a:xfrm rot="19837898">
                <a:off x="4417994" y="2082686"/>
                <a:ext cx="170271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/>
                  <a:t>D-C-Dot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EC6CC9-8FB2-214F-4723-D44B03835090}"/>
                  </a:ext>
                </a:extLst>
              </p:cNvPr>
              <p:cNvSpPr txBox="1"/>
              <p:nvPr/>
            </p:nvSpPr>
            <p:spPr>
              <a:xfrm rot="1740568">
                <a:off x="4563531" y="4379496"/>
                <a:ext cx="160653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/>
                  <a:t>L-C-Dot</a:t>
                </a: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9296400" y="477520"/>
              <a:ext cx="37037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/>
                <a:t>D-C-Dot-doped BSA-Gel</a:t>
              </a:r>
              <a:endParaRPr lang="en-US" sz="28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398000" y="5527040"/>
              <a:ext cx="36299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/>
                <a:t>L-C-Dot-doped BSA-Gel</a:t>
              </a:r>
              <a:endParaRPr 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5655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Project Path: &#10;PE Folder: //&#10;Short Name: Graph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274255"/>
              </p:ext>
            </p:extLst>
          </p:nvPr>
        </p:nvGraphicFramePr>
        <p:xfrm>
          <a:off x="795148" y="1762760"/>
          <a:ext cx="432066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Graph" r:id="rId3" imgW="9802131" imgH="6949440" progId="Origin95.Graph">
                  <p:embed/>
                </p:oleObj>
              </mc:Choice>
              <mc:Fallback>
                <p:oleObj name="Graph" r:id="rId3" imgW="9802131" imgH="6949440" progId="Origin95.Graph">
                  <p:embed/>
                  <p:pic>
                    <p:nvPicPr>
                      <p:cNvPr id="7" name="Object 6" descr="Project Path: &#10;PE Folder: //&#10;Short Name: Graph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148" y="1762760"/>
                        <a:ext cx="432066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 descr="Project Path: &#10;PE Folder: //&#10;Short Name: Graph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074456"/>
              </p:ext>
            </p:extLst>
          </p:nvPr>
        </p:nvGraphicFramePr>
        <p:xfrm>
          <a:off x="4721604" y="1762760"/>
          <a:ext cx="4822238" cy="341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Graph" r:id="rId5" imgW="9802131" imgH="6949440" progId="Origin95.Graph">
                  <p:embed/>
                </p:oleObj>
              </mc:Choice>
              <mc:Fallback>
                <p:oleObj name="Graph" r:id="rId5" imgW="9802131" imgH="6949440" progId="Origin95.Graph">
                  <p:embed/>
                  <p:pic>
                    <p:nvPicPr>
                      <p:cNvPr id="8" name="Object 7" descr="Project Path: &#10;PE Folder: //&#10;Short Name: Graph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21604" y="1762760"/>
                        <a:ext cx="4822238" cy="3418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830560" y="3200400"/>
            <a:ext cx="864339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/>
              <a:t>S11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7661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755D71-FBD4-51C9-2901-54A8C5A71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A1C65-D21B-4E13-A130-2A567F810B47}" type="slidenum">
              <a:rPr lang="en-US" smtClean="0"/>
              <a:t>21</a:t>
            </a:fld>
            <a:endParaRPr lang="en-US"/>
          </a:p>
        </p:txBody>
      </p:sp>
      <p:graphicFrame>
        <p:nvGraphicFramePr>
          <p:cNvPr id="6" name="Object 5" descr="Project Path: E:\Paper-5\GRAPH-WORKSTATION\19-02-25\PC-B-GEL.opju&#10;PE Folder: /PC-B-GEL/Folder1/&#10;Short Name: Graph1">
            <a:extLst>
              <a:ext uri="{FF2B5EF4-FFF2-40B4-BE49-F238E27FC236}">
                <a16:creationId xmlns:a16="http://schemas.microsoft.com/office/drawing/2014/main" id="{3EE2A21A-7ABA-2F85-E7FF-D006F74CEA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63488" y="2428875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Graph" r:id="rId3" imgW="9802131" imgH="7502416" progId="Origin95.Graph">
                  <p:embed/>
                </p:oleObj>
              </mc:Choice>
              <mc:Fallback>
                <p:oleObj name="Graph" r:id="rId3" imgW="9802131" imgH="7502416" progId="Origin95.Graph">
                  <p:embed/>
                  <p:pic>
                    <p:nvPicPr>
                      <p:cNvPr id="6" name="Object 5" descr="Project Path: E:\Paper-5\GRAPH-WORKSTATION\19-02-25\PC-B-GEL.opju&#10;PE Folder: /PC-B-GEL/Folder1/&#10;Short Name: Graph1">
                        <a:extLst>
                          <a:ext uri="{FF2B5EF4-FFF2-40B4-BE49-F238E27FC236}">
                            <a16:creationId xmlns:a16="http://schemas.microsoft.com/office/drawing/2014/main" id="{3EE2A21A-7ABA-2F85-E7FF-D006F74CEA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3488" y="2428875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 descr="Project Path: E:\Paper-5\GRAPH-WORKSTATION\18-03-25\A-Gel-PC.opju&#10;PE Folder: /A-Gel-PC/Folder1/&#10;Short Name: Graph1">
            <a:extLst>
              <a:ext uri="{FF2B5EF4-FFF2-40B4-BE49-F238E27FC236}">
                <a16:creationId xmlns:a16="http://schemas.microsoft.com/office/drawing/2014/main" id="{66E15910-D743-DB9F-BC98-3EEE1549F5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61440" y="2428875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Graph" r:id="rId5" imgW="9802131" imgH="7502416" progId="Origin95.Graph">
                  <p:embed/>
                </p:oleObj>
              </mc:Choice>
              <mc:Fallback>
                <p:oleObj name="Graph" r:id="rId5" imgW="9802131" imgH="7502416" progId="Origin95.Graph">
                  <p:embed/>
                  <p:pic>
                    <p:nvPicPr>
                      <p:cNvPr id="7" name="Object 6" descr="Project Path: E:\Paper-5\GRAPH-WORKSTATION\18-03-25\A-Gel-PC.opju&#10;PE Folder: /A-Gel-PC/Folder1/&#10;Short Name: Graph1">
                        <a:extLst>
                          <a:ext uri="{FF2B5EF4-FFF2-40B4-BE49-F238E27FC236}">
                            <a16:creationId xmlns:a16="http://schemas.microsoft.com/office/drawing/2014/main" id="{66E15910-D743-DB9F-BC98-3EEE1549F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61440" y="2428875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804400" y="3291840"/>
            <a:ext cx="1091966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dirty="0" smtClean="0"/>
              <a:t>S12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70844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Object 85" descr="Project Path: &#10;PE Folder: //&#10;Short Name: Graph1">
            <a:extLst>
              <a:ext uri="{FF2B5EF4-FFF2-40B4-BE49-F238E27FC236}">
                <a16:creationId xmlns:a16="http://schemas.microsoft.com/office/drawing/2014/main" id="{1B4E26D4-7932-0F47-CE02-A514D9F7262B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551040" y="1698056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Graph" r:id="rId4" imgW="9802131" imgH="7502416" progId="Origin95.Graph">
                  <p:embed/>
                </p:oleObj>
              </mc:Choice>
              <mc:Fallback>
                <p:oleObj name="Graph" r:id="rId4" imgW="9802131" imgH="7502416" progId="Origin95.Graph">
                  <p:embed/>
                  <p:pic>
                    <p:nvPicPr>
                      <p:cNvPr id="86" name="Object 85" descr="Project Path: &#10;PE Folder: //&#10;Short Name: Graph1">
                        <a:extLst>
                          <a:ext uri="{FF2B5EF4-FFF2-40B4-BE49-F238E27FC236}">
                            <a16:creationId xmlns:a16="http://schemas.microsoft.com/office/drawing/2014/main" id="{1B4E26D4-7932-0F47-CE02-A514D9F726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1040" y="1698056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975600" y="2357120"/>
            <a:ext cx="1101584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S13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11236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8C9065-E8C8-4891-968F-F920EF9DB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935E-94D6-4879-9928-193678ADFEE7}" type="slidenum">
              <a:rPr lang="en-US" smtClean="0"/>
              <a:t>23</a:t>
            </a:fld>
            <a:endParaRPr lang="en-US" dirty="0"/>
          </a:p>
        </p:txBody>
      </p:sp>
      <p:graphicFrame>
        <p:nvGraphicFramePr>
          <p:cNvPr id="4" name="Object 3" descr="Project Path: &#10;PE Folder: /UNTITLED/Folder1/&#10;Short Name: Graph1"/>
          <p:cNvGraphicFramePr>
            <a:graphicFrameLocks noChangeAspect="1"/>
          </p:cNvGraphicFramePr>
          <p:nvPr>
            <p:extLst/>
          </p:nvPr>
        </p:nvGraphicFramePr>
        <p:xfrm>
          <a:off x="815831" y="3260407"/>
          <a:ext cx="4005072" cy="2839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Graph" r:id="rId3" imgW="9802131" imgH="6949440" progId="Origin95.Graph">
                  <p:embed/>
                </p:oleObj>
              </mc:Choice>
              <mc:Fallback>
                <p:oleObj name="Graph" r:id="rId3" imgW="9802131" imgH="6949440" progId="Origin95.Graph">
                  <p:embed/>
                  <p:pic>
                    <p:nvPicPr>
                      <p:cNvPr id="4" name="Object 3" descr="Project Path: &#10;PE Folder: /UNTITLED/Folder1/&#10;Short Name: Graph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5831" y="3260407"/>
                        <a:ext cx="4005072" cy="2839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 descr="Project Path: &#10;PE Folder: /UNTITLED/Folder1/&#10;Short Name: Graph1"/>
          <p:cNvGraphicFramePr>
            <a:graphicFrameLocks noChangeAspect="1"/>
          </p:cNvGraphicFramePr>
          <p:nvPr>
            <p:extLst/>
          </p:nvPr>
        </p:nvGraphicFramePr>
        <p:xfrm>
          <a:off x="4297680" y="3260407"/>
          <a:ext cx="4005072" cy="2839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Graph" r:id="rId5" imgW="9802131" imgH="6949440" progId="Origin95.Graph">
                  <p:embed/>
                </p:oleObj>
              </mc:Choice>
              <mc:Fallback>
                <p:oleObj name="Graph" r:id="rId5" imgW="9802131" imgH="6949440" progId="Origin95.Graph">
                  <p:embed/>
                  <p:pic>
                    <p:nvPicPr>
                      <p:cNvPr id="5" name="Object 4" descr="Project Path: &#10;PE Folder: /UNTITLED/Folder1/&#10;Short Name: Graph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97680" y="3260407"/>
                        <a:ext cx="4005072" cy="2839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 descr="Project Path: E:\Paper-5 Gel\graph-paper-5\UV IN\L LGel.opju&#10;PE Folder: /L LGel/Folder1/&#10;Short Name: Graph1">
            <a:extLst>
              <a:ext uri="{FF2B5EF4-FFF2-40B4-BE49-F238E27FC236}">
                <a16:creationId xmlns:a16="http://schemas.microsoft.com/office/drawing/2014/main" id="{372978F4-DD25-534B-F278-C61BC77C17F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815831" y="207327"/>
          <a:ext cx="4002048" cy="30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Graph" r:id="rId7" imgW="9802131" imgH="7502416" progId="Origin95.Graph">
                  <p:embed/>
                </p:oleObj>
              </mc:Choice>
              <mc:Fallback>
                <p:oleObj name="Graph" r:id="rId7" imgW="9802131" imgH="7502416" progId="Origin95.Graph">
                  <p:embed/>
                  <p:pic>
                    <p:nvPicPr>
                      <p:cNvPr id="8" name="Object 7" descr="Project Path: E:\Paper-5 Gel\graph-paper-5\UV IN\L LGel.opju&#10;PE Folder: /L LGel/Folder1/&#10;Short Name: Graph1">
                        <a:extLst>
                          <a:ext uri="{FF2B5EF4-FFF2-40B4-BE49-F238E27FC236}">
                            <a16:creationId xmlns:a16="http://schemas.microsoft.com/office/drawing/2014/main" id="{372978F4-DD25-534B-F278-C61BC77C17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5831" y="207327"/>
                        <a:ext cx="4002048" cy="306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 descr="Project Path: &#10;PE Folder: //&#10;Short Name: Graph1"/>
          <p:cNvGraphicFramePr>
            <a:graphicFrameLocks noChangeAspect="1"/>
          </p:cNvGraphicFramePr>
          <p:nvPr>
            <p:extLst/>
          </p:nvPr>
        </p:nvGraphicFramePr>
        <p:xfrm>
          <a:off x="4297680" y="133983"/>
          <a:ext cx="4005072" cy="3065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Graph" r:id="rId9" imgW="9802131" imgH="7502416" progId="Origin95.Graph">
                  <p:embed/>
                </p:oleObj>
              </mc:Choice>
              <mc:Fallback>
                <p:oleObj name="Graph" r:id="rId9" imgW="9802131" imgH="7502416" progId="Origin95.Graph">
                  <p:embed/>
                  <p:pic>
                    <p:nvPicPr>
                      <p:cNvPr id="10" name="Object 9" descr="Project Path: &#10;PE Folder: //&#10;Short Name: Graph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97680" y="133983"/>
                        <a:ext cx="4005072" cy="3065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6F2523A5-8841-B3FA-BB0E-2FBF8CFAAD39}"/>
              </a:ext>
            </a:extLst>
          </p:cNvPr>
          <p:cNvGrpSpPr/>
          <p:nvPr/>
        </p:nvGrpSpPr>
        <p:grpSpPr>
          <a:xfrm>
            <a:off x="6800226" y="239698"/>
            <a:ext cx="934871" cy="1693294"/>
            <a:chOff x="3042277" y="106037"/>
            <a:chExt cx="934871" cy="1693294"/>
          </a:xfrm>
        </p:grpSpPr>
        <p:sp>
          <p:nvSpPr>
            <p:cNvPr id="12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16200000">
              <a:off x="3070626" y="815729"/>
              <a:ext cx="978851" cy="273911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3157538" y="1399221"/>
              <a:ext cx="805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0 mM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3042277" y="106037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60 mM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2523A5-8841-B3FA-BB0E-2FBF8CFAAD39}"/>
              </a:ext>
            </a:extLst>
          </p:cNvPr>
          <p:cNvGrpSpPr/>
          <p:nvPr/>
        </p:nvGrpSpPr>
        <p:grpSpPr>
          <a:xfrm>
            <a:off x="3284866" y="300658"/>
            <a:ext cx="934871" cy="1693294"/>
            <a:chOff x="3042277" y="106037"/>
            <a:chExt cx="934871" cy="1693294"/>
          </a:xfrm>
        </p:grpSpPr>
        <p:sp>
          <p:nvSpPr>
            <p:cNvPr id="16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16200000">
              <a:off x="3070626" y="815729"/>
              <a:ext cx="978851" cy="273911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3157538" y="1399221"/>
              <a:ext cx="805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0 mM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3042277" y="106037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60 mM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756400" y="3338498"/>
            <a:ext cx="1103454" cy="1500254"/>
            <a:chOff x="6756400" y="3338498"/>
            <a:chExt cx="1103454" cy="1500254"/>
          </a:xfrm>
        </p:grpSpPr>
        <p:sp>
          <p:nvSpPr>
            <p:cNvPr id="20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5400000">
              <a:off x="6978261" y="3947074"/>
              <a:ext cx="616197" cy="2351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6894601" y="4438642"/>
              <a:ext cx="9652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0 mM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6756400" y="3338498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5</a:t>
              </a:r>
              <a:r>
                <a:rPr lang="en-US" sz="2000" b="1" dirty="0" smtClean="0"/>
                <a:t>0 </a:t>
              </a:r>
              <a:r>
                <a:rPr lang="en-US" sz="2000" b="1" dirty="0"/>
                <a:t>mM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119120" y="3399458"/>
            <a:ext cx="1103454" cy="1500254"/>
            <a:chOff x="6756400" y="3338498"/>
            <a:chExt cx="1103454" cy="1500254"/>
          </a:xfrm>
        </p:grpSpPr>
        <p:sp>
          <p:nvSpPr>
            <p:cNvPr id="25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5400000">
              <a:off x="6978261" y="3947074"/>
              <a:ext cx="616197" cy="2351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6894601" y="4438642"/>
              <a:ext cx="9652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0 mM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6756400" y="3338498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5</a:t>
              </a:r>
              <a:r>
                <a:rPr lang="en-US" sz="2000" b="1" dirty="0" smtClean="0"/>
                <a:t>0 </a:t>
              </a:r>
              <a:r>
                <a:rPr lang="en-US" sz="2000" b="1" dirty="0"/>
                <a:t>mM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261257" y="1306286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 L-UV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882743" y="1306286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 D-UV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8882743" y="449960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 D-PL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30629" y="4433683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 L-PL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184150" y="2969166"/>
            <a:ext cx="1280650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S14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78682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43A1C6-DBC1-BA81-8BA0-8054B368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2935E-94D6-4879-9928-193678ADFEE7}" type="slidenum">
              <a:rPr lang="en-US" smtClean="0"/>
              <a:t>24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-1952786" y="3394129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1998000" y="489706"/>
            <a:ext cx="7984200" cy="6231769"/>
            <a:chOff x="1998000" y="489706"/>
            <a:chExt cx="7984200" cy="6231769"/>
          </a:xfrm>
        </p:grpSpPr>
        <p:graphicFrame>
          <p:nvGraphicFramePr>
            <p:cNvPr id="4" name="Object 3" descr="Project Path: D:\VNIT DATA\VNIT DATA\06-08-2025\D GEL WITH D PA IN.opju&#10;PE Folder: /D GEL WITH D PA IN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2001024" y="602466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6" name="Graph" r:id="rId3" imgW="9802131" imgH="7502416" progId="Origin95.Graph">
                    <p:embed/>
                  </p:oleObj>
                </mc:Choice>
                <mc:Fallback>
                  <p:oleObj name="Graph" r:id="rId3" imgW="9802131" imgH="7502416" progId="Origin95.Graph">
                    <p:embed/>
                    <p:pic>
                      <p:nvPicPr>
                        <p:cNvPr id="4" name="Object 3" descr="Project Path: D:\VNIT DATA\VNIT DATA\06-08-2025\D GEL WITH D PA IN.opju&#10;PE Folder: /D GEL WITH D PA IN/Folder1/&#10;Short Name: Graph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01024" y="602466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 descr="Project Path: D:\VNIT DATA\VNIT DATA\06-08-2025\D GEL WITH L PA IN 2.opju&#10;PE Folder: /D GEL WITH L PA IN 2/Folder1/&#10;Short Name: Graph2"/>
            <p:cNvGraphicFramePr>
              <a:graphicFrameLocks noChangeAspect="1"/>
            </p:cNvGraphicFramePr>
            <p:nvPr>
              <p:extLst/>
            </p:nvPr>
          </p:nvGraphicFramePr>
          <p:xfrm>
            <a:off x="5432844" y="489706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7" name="Graph" r:id="rId5" imgW="9802131" imgH="7502416" progId="Origin95.Graph">
                    <p:embed/>
                  </p:oleObj>
                </mc:Choice>
                <mc:Fallback>
                  <p:oleObj name="Graph" r:id="rId5" imgW="9802131" imgH="7502416" progId="Origin95.Graph">
                    <p:embed/>
                    <p:pic>
                      <p:nvPicPr>
                        <p:cNvPr id="5" name="Object 4" descr="Project Path: D:\VNIT DATA\VNIT DATA\06-08-2025\D GEL WITH L PA IN 2.opju&#10;PE Folder: /D GEL WITH L PA IN 2/Folder1/&#10;Short Name: Graph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432844" y="489706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 descr="Project Path: &#10;PE Folder: /UNTITLED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1998000" y="3881984"/>
            <a:ext cx="4005072" cy="2839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8" name="Graph" r:id="rId7" imgW="9802131" imgH="6949440" progId="Origin95.Graph">
                    <p:embed/>
                  </p:oleObj>
                </mc:Choice>
                <mc:Fallback>
                  <p:oleObj name="Graph" r:id="rId7" imgW="9802131" imgH="6949440" progId="Origin95.Graph">
                    <p:embed/>
                    <p:pic>
                      <p:nvPicPr>
                        <p:cNvPr id="6" name="Object 5" descr="Project Path: &#10;PE Folder: /UNTITLED/Folder1/&#10;Short Name: Graph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998000" y="3881984"/>
                          <a:ext cx="4005072" cy="28394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 descr="Project Path: &#10;PE Folder: /UNTITLED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5977128" y="3881983"/>
            <a:ext cx="4005072" cy="2839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9" name="Graph" r:id="rId9" imgW="9802131" imgH="6949440" progId="Origin95.Graph">
                    <p:embed/>
                  </p:oleObj>
                </mc:Choice>
                <mc:Fallback>
                  <p:oleObj name="Graph" r:id="rId9" imgW="9802131" imgH="6949440" progId="Origin95.Graph">
                    <p:embed/>
                    <p:pic>
                      <p:nvPicPr>
                        <p:cNvPr id="7" name="Object 6" descr="Project Path: &#10;PE Folder: /UNTITLED/Folder1/&#10;Short Name: Graph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977128" y="3881983"/>
                          <a:ext cx="4005072" cy="28394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Group 11"/>
          <p:cNvGrpSpPr/>
          <p:nvPr/>
        </p:nvGrpSpPr>
        <p:grpSpPr>
          <a:xfrm>
            <a:off x="4305079" y="732199"/>
            <a:ext cx="1073072" cy="1500254"/>
            <a:chOff x="6756400" y="3338498"/>
            <a:chExt cx="1073072" cy="1500254"/>
          </a:xfrm>
        </p:grpSpPr>
        <p:sp>
          <p:nvSpPr>
            <p:cNvPr id="13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5400000">
              <a:off x="6978261" y="3947074"/>
              <a:ext cx="616197" cy="2351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6894601" y="4438642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50 </a:t>
              </a:r>
              <a:r>
                <a:rPr lang="en-US" sz="2000" b="1" dirty="0" err="1" smtClean="0"/>
                <a:t>mM</a:t>
              </a:r>
              <a:endParaRPr lang="en-US" sz="2000" b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6756400" y="3338498"/>
              <a:ext cx="805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0 </a:t>
              </a:r>
              <a:r>
                <a:rPr lang="en-US" sz="2000" b="1" dirty="0"/>
                <a:t>mM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960096" y="760613"/>
            <a:ext cx="1073072" cy="1500254"/>
            <a:chOff x="6756400" y="3338498"/>
            <a:chExt cx="1073072" cy="1500254"/>
          </a:xfrm>
        </p:grpSpPr>
        <p:sp>
          <p:nvSpPr>
            <p:cNvPr id="17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5400000">
              <a:off x="6978261" y="3947074"/>
              <a:ext cx="616197" cy="2351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6894601" y="4438642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50 </a:t>
              </a:r>
              <a:r>
                <a:rPr lang="en-US" sz="2000" b="1" dirty="0" err="1" smtClean="0"/>
                <a:t>mM</a:t>
              </a:r>
              <a:endParaRPr lang="en-US" sz="2000" b="1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6756400" y="3338498"/>
              <a:ext cx="805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0 </a:t>
              </a:r>
              <a:r>
                <a:rPr lang="en-US" sz="2000" b="1" dirty="0"/>
                <a:t>mM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068583" y="4046257"/>
            <a:ext cx="1073072" cy="1500254"/>
            <a:chOff x="6756400" y="3338498"/>
            <a:chExt cx="1073072" cy="1500254"/>
          </a:xfrm>
        </p:grpSpPr>
        <p:sp>
          <p:nvSpPr>
            <p:cNvPr id="21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5400000">
              <a:off x="6978261" y="3947074"/>
              <a:ext cx="616197" cy="2351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6894601" y="4438642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50 </a:t>
              </a:r>
              <a:r>
                <a:rPr lang="en-US" sz="2000" b="1" dirty="0" err="1" smtClean="0"/>
                <a:t>mM</a:t>
              </a:r>
              <a:endParaRPr lang="en-US" sz="2000" b="1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6756400" y="3338498"/>
              <a:ext cx="805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0 </a:t>
              </a:r>
              <a:r>
                <a:rPr lang="en-US" sz="2000" b="1" dirty="0"/>
                <a:t>mM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240499" y="4061748"/>
            <a:ext cx="1073072" cy="1500254"/>
            <a:chOff x="6756400" y="3338498"/>
            <a:chExt cx="1073072" cy="1500254"/>
          </a:xfrm>
        </p:grpSpPr>
        <p:sp>
          <p:nvSpPr>
            <p:cNvPr id="25" name="Arrow: Right 10">
              <a:extLst>
                <a:ext uri="{FF2B5EF4-FFF2-40B4-BE49-F238E27FC236}">
                  <a16:creationId xmlns:a16="http://schemas.microsoft.com/office/drawing/2014/main" id="{7A4D3807-32C6-9867-DEC4-A0B51BE2323E}"/>
                </a:ext>
              </a:extLst>
            </p:cNvPr>
            <p:cNvSpPr/>
            <p:nvPr/>
          </p:nvSpPr>
          <p:spPr>
            <a:xfrm rot="5400000">
              <a:off x="6978261" y="3947074"/>
              <a:ext cx="616197" cy="23510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4068CBD-4140-6E63-97D1-93A801E77244}"/>
                </a:ext>
              </a:extLst>
            </p:cNvPr>
            <p:cNvSpPr txBox="1"/>
            <p:nvPr/>
          </p:nvSpPr>
          <p:spPr>
            <a:xfrm>
              <a:off x="6894601" y="4438642"/>
              <a:ext cx="9348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50 </a:t>
              </a:r>
              <a:r>
                <a:rPr lang="en-US" sz="2000" b="1" dirty="0" err="1" smtClean="0"/>
                <a:t>mM</a:t>
              </a:r>
              <a:endParaRPr lang="en-US" sz="2000" b="1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15B7F05-4B13-19DF-4B41-7275D879172E}"/>
                </a:ext>
              </a:extLst>
            </p:cNvPr>
            <p:cNvSpPr txBox="1"/>
            <p:nvPr/>
          </p:nvSpPr>
          <p:spPr>
            <a:xfrm>
              <a:off x="6756400" y="3338498"/>
              <a:ext cx="805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0 </a:t>
              </a:r>
              <a:r>
                <a:rPr lang="en-US" sz="2000" b="1" dirty="0"/>
                <a:t>mM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43131" y="3458878"/>
            <a:ext cx="1455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D-Gel-system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120" y="1766424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 </a:t>
            </a:r>
            <a:r>
              <a:rPr lang="en-US" b="1" dirty="0" err="1" smtClean="0"/>
              <a:t>Leu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04240" y="4937760"/>
            <a:ext cx="630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 PA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0271760" y="4724400"/>
            <a:ext cx="5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 PA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9733280" y="1603864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</a:t>
            </a:r>
            <a:r>
              <a:rPr lang="en-US" b="1" dirty="0" smtClean="0"/>
              <a:t> </a:t>
            </a:r>
            <a:r>
              <a:rPr lang="en-US" b="1" dirty="0" err="1" smtClean="0"/>
              <a:t>Leu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403656" y="3241040"/>
            <a:ext cx="1101584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S15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82669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C19D2-0B78-4350-B170-1A005767DF96}" type="slidenum">
              <a:rPr lang="en-US" smtClean="0"/>
              <a:t>25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-1554480" y="272288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 Gel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1856782" y="28972"/>
            <a:ext cx="7980595" cy="6586753"/>
            <a:chOff x="475022" y="28972"/>
            <a:chExt cx="7980595" cy="6586753"/>
          </a:xfrm>
        </p:grpSpPr>
        <p:graphicFrame>
          <p:nvGraphicFramePr>
            <p:cNvPr id="5" name="Object 4" descr="Project Path: D:\VNIT DATA\VNIT DATA\06-08-2025\L GEL WITH L LEU IN.opju&#10;PE Folder: /L GEL WITH L LEU IN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475022" y="28972"/>
            <a:ext cx="432066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0" name="Graph" r:id="rId3" imgW="9802131" imgH="6949440" progId="Origin95.Graph">
                    <p:embed/>
                  </p:oleObj>
                </mc:Choice>
                <mc:Fallback>
                  <p:oleObj name="Graph" r:id="rId3" imgW="9802131" imgH="6949440" progId="Origin95.Graph">
                    <p:embed/>
                    <p:pic>
                      <p:nvPicPr>
                        <p:cNvPr id="5" name="Object 4" descr="Project Path: D:\VNIT DATA\VNIT DATA\06-08-2025\L GEL WITH L LEU IN.opju&#10;PE Folder: /L GEL WITH L LEU IN/Folder1/&#10;Short Name: Graph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75022" y="28972"/>
                          <a:ext cx="432066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 descr="Project Path: &#10;PE Folder: /UNTITLED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4015321" y="28972"/>
            <a:ext cx="432066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1" name="Graph" r:id="rId5" imgW="9802131" imgH="6949440" progId="Origin95.Graph">
                    <p:embed/>
                  </p:oleObj>
                </mc:Choice>
                <mc:Fallback>
                  <p:oleObj name="Graph" r:id="rId5" imgW="9802131" imgH="6949440" progId="Origin95.Graph">
                    <p:embed/>
                    <p:pic>
                      <p:nvPicPr>
                        <p:cNvPr id="6" name="Object 5" descr="Project Path: &#10;PE Folder: /UNTITLED/Folder1/&#10;Short Name: Graph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015321" y="28972"/>
                          <a:ext cx="432066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 descr="Project Path: D:\VNIT DATA\VNIT DATA\06-08-2025\L GEL WITH L PA IN.opju&#10;PE Folder: /L GEL WITH L PA IN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630005" y="3552485"/>
            <a:ext cx="432066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2" name="Graph" r:id="rId7" imgW="9802131" imgH="6949440" progId="Origin95.Graph">
                    <p:embed/>
                  </p:oleObj>
                </mc:Choice>
                <mc:Fallback>
                  <p:oleObj name="Graph" r:id="rId7" imgW="9802131" imgH="6949440" progId="Origin95.Graph">
                    <p:embed/>
                    <p:pic>
                      <p:nvPicPr>
                        <p:cNvPr id="7" name="Object 6" descr="Project Path: D:\VNIT DATA\VNIT DATA\06-08-2025\L GEL WITH L PA IN.opju&#10;PE Folder: /L GEL WITH L PA IN/Folder1/&#10;Short Name: Graph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30005" y="3552485"/>
                          <a:ext cx="432066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 descr="Project Path: D:\VNIT DATA\VNIT DATA\06-08-2025\L GEL WITH D PA IN.opju&#10;PE Folder: /L GEL WITH D PA IN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4134949" y="3552485"/>
            <a:ext cx="432066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3" name="Graph" r:id="rId9" imgW="9802131" imgH="6949440" progId="Origin95.Graph">
                    <p:embed/>
                  </p:oleObj>
                </mc:Choice>
                <mc:Fallback>
                  <p:oleObj name="Graph" r:id="rId9" imgW="9802131" imgH="6949440" progId="Origin95.Graph">
                    <p:embed/>
                    <p:pic>
                      <p:nvPicPr>
                        <p:cNvPr id="8" name="Object 7" descr="Project Path: D:\VNIT DATA\VNIT DATA\06-08-2025\L GEL WITH D PA IN.opju&#10;PE Folder: /L GEL WITH D PA IN/Folder1/&#10;Short Name: Graph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134949" y="3552485"/>
                          <a:ext cx="432066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0" name="Group 9"/>
            <p:cNvGrpSpPr/>
            <p:nvPr/>
          </p:nvGrpSpPr>
          <p:grpSpPr>
            <a:xfrm>
              <a:off x="6749942" y="249170"/>
              <a:ext cx="934871" cy="1500254"/>
              <a:chOff x="6894601" y="3338498"/>
              <a:chExt cx="934871" cy="1500254"/>
            </a:xfrm>
          </p:grpSpPr>
          <p:sp>
            <p:nvSpPr>
              <p:cNvPr id="11" name="Arrow: Right 10">
                <a:extLst>
                  <a:ext uri="{FF2B5EF4-FFF2-40B4-BE49-F238E27FC236}">
                    <a16:creationId xmlns:a16="http://schemas.microsoft.com/office/drawing/2014/main" id="{7A4D3807-32C6-9867-DEC4-A0B51BE2323E}"/>
                  </a:ext>
                </a:extLst>
              </p:cNvPr>
              <p:cNvSpPr/>
              <p:nvPr/>
            </p:nvSpPr>
            <p:spPr>
              <a:xfrm rot="5400000">
                <a:off x="6978261" y="3947074"/>
                <a:ext cx="616197" cy="235100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4068CBD-4140-6E63-97D1-93A801E77244}"/>
                  </a:ext>
                </a:extLst>
              </p:cNvPr>
              <p:cNvSpPr txBox="1"/>
              <p:nvPr/>
            </p:nvSpPr>
            <p:spPr>
              <a:xfrm>
                <a:off x="6894601" y="4438642"/>
                <a:ext cx="9348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50 </a:t>
                </a:r>
                <a:r>
                  <a:rPr lang="en-US" sz="2000" b="1" dirty="0" err="1" smtClean="0"/>
                  <a:t>mM</a:t>
                </a:r>
                <a:endParaRPr lang="en-US" sz="2000" b="1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15B7F05-4B13-19DF-4B41-7275D879172E}"/>
                  </a:ext>
                </a:extLst>
              </p:cNvPr>
              <p:cNvSpPr txBox="1"/>
              <p:nvPr/>
            </p:nvSpPr>
            <p:spPr>
              <a:xfrm>
                <a:off x="6911382" y="3338498"/>
                <a:ext cx="805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0 </a:t>
                </a:r>
                <a:r>
                  <a:rPr lang="en-US" sz="2000" b="1" dirty="0"/>
                  <a:t>mM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3058764" y="246590"/>
              <a:ext cx="934871" cy="1500254"/>
              <a:chOff x="6894601" y="3338498"/>
              <a:chExt cx="934871" cy="1500254"/>
            </a:xfrm>
          </p:grpSpPr>
          <p:sp>
            <p:nvSpPr>
              <p:cNvPr id="15" name="Arrow: Right 10">
                <a:extLst>
                  <a:ext uri="{FF2B5EF4-FFF2-40B4-BE49-F238E27FC236}">
                    <a16:creationId xmlns:a16="http://schemas.microsoft.com/office/drawing/2014/main" id="{7A4D3807-32C6-9867-DEC4-A0B51BE2323E}"/>
                  </a:ext>
                </a:extLst>
              </p:cNvPr>
              <p:cNvSpPr/>
              <p:nvPr/>
            </p:nvSpPr>
            <p:spPr>
              <a:xfrm rot="5400000">
                <a:off x="6978261" y="3947074"/>
                <a:ext cx="616197" cy="235100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4068CBD-4140-6E63-97D1-93A801E77244}"/>
                  </a:ext>
                </a:extLst>
              </p:cNvPr>
              <p:cNvSpPr txBox="1"/>
              <p:nvPr/>
            </p:nvSpPr>
            <p:spPr>
              <a:xfrm>
                <a:off x="6894601" y="4438642"/>
                <a:ext cx="9348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50 </a:t>
                </a:r>
                <a:r>
                  <a:rPr lang="en-US" sz="2000" b="1" dirty="0" err="1" smtClean="0"/>
                  <a:t>mM</a:t>
                </a:r>
                <a:endParaRPr lang="en-US" sz="2000" b="1" dirty="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15B7F05-4B13-19DF-4B41-7275D879172E}"/>
                  </a:ext>
                </a:extLst>
              </p:cNvPr>
              <p:cNvSpPr txBox="1"/>
              <p:nvPr/>
            </p:nvSpPr>
            <p:spPr>
              <a:xfrm>
                <a:off x="6911382" y="3338498"/>
                <a:ext cx="805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0 </a:t>
                </a:r>
                <a:r>
                  <a:rPr lang="en-US" sz="2000" b="1" dirty="0"/>
                  <a:t>mM</a:t>
                </a: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669867" y="3749205"/>
              <a:ext cx="934871" cy="1500254"/>
              <a:chOff x="6894601" y="3338498"/>
              <a:chExt cx="934871" cy="1500254"/>
            </a:xfrm>
          </p:grpSpPr>
          <p:sp>
            <p:nvSpPr>
              <p:cNvPr id="19" name="Arrow: Right 10">
                <a:extLst>
                  <a:ext uri="{FF2B5EF4-FFF2-40B4-BE49-F238E27FC236}">
                    <a16:creationId xmlns:a16="http://schemas.microsoft.com/office/drawing/2014/main" id="{7A4D3807-32C6-9867-DEC4-A0B51BE2323E}"/>
                  </a:ext>
                </a:extLst>
              </p:cNvPr>
              <p:cNvSpPr/>
              <p:nvPr/>
            </p:nvSpPr>
            <p:spPr>
              <a:xfrm rot="5400000">
                <a:off x="6978261" y="3947074"/>
                <a:ext cx="616197" cy="235100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4068CBD-4140-6E63-97D1-93A801E77244}"/>
                  </a:ext>
                </a:extLst>
              </p:cNvPr>
              <p:cNvSpPr txBox="1"/>
              <p:nvPr/>
            </p:nvSpPr>
            <p:spPr>
              <a:xfrm>
                <a:off x="6894601" y="4438642"/>
                <a:ext cx="9348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50 </a:t>
                </a:r>
                <a:r>
                  <a:rPr lang="en-US" sz="2000" b="1" dirty="0" err="1" smtClean="0"/>
                  <a:t>mM</a:t>
                </a:r>
                <a:endParaRPr lang="en-US" sz="2000" b="1" dirty="0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15B7F05-4B13-19DF-4B41-7275D879172E}"/>
                  </a:ext>
                </a:extLst>
              </p:cNvPr>
              <p:cNvSpPr txBox="1"/>
              <p:nvPr/>
            </p:nvSpPr>
            <p:spPr>
              <a:xfrm>
                <a:off x="6911382" y="3338498"/>
                <a:ext cx="805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0 </a:t>
                </a:r>
                <a:r>
                  <a:rPr lang="en-US" sz="2000" b="1" dirty="0"/>
                  <a:t>mM</a:t>
                </a: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3089758" y="3764703"/>
              <a:ext cx="934871" cy="1500254"/>
              <a:chOff x="6894601" y="3338498"/>
              <a:chExt cx="934871" cy="1500254"/>
            </a:xfrm>
          </p:grpSpPr>
          <p:sp>
            <p:nvSpPr>
              <p:cNvPr id="23" name="Arrow: Right 10">
                <a:extLst>
                  <a:ext uri="{FF2B5EF4-FFF2-40B4-BE49-F238E27FC236}">
                    <a16:creationId xmlns:a16="http://schemas.microsoft.com/office/drawing/2014/main" id="{7A4D3807-32C6-9867-DEC4-A0B51BE2323E}"/>
                  </a:ext>
                </a:extLst>
              </p:cNvPr>
              <p:cNvSpPr/>
              <p:nvPr/>
            </p:nvSpPr>
            <p:spPr>
              <a:xfrm rot="5400000">
                <a:off x="6978261" y="3947074"/>
                <a:ext cx="616197" cy="235100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4068CBD-4140-6E63-97D1-93A801E77244}"/>
                  </a:ext>
                </a:extLst>
              </p:cNvPr>
              <p:cNvSpPr txBox="1"/>
              <p:nvPr/>
            </p:nvSpPr>
            <p:spPr>
              <a:xfrm>
                <a:off x="6894601" y="4438642"/>
                <a:ext cx="9348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50 </a:t>
                </a:r>
                <a:r>
                  <a:rPr lang="en-US" sz="2000" b="1" dirty="0" err="1" smtClean="0"/>
                  <a:t>mM</a:t>
                </a:r>
                <a:endParaRPr lang="en-US" sz="2000" b="1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15B7F05-4B13-19DF-4B41-7275D879172E}"/>
                  </a:ext>
                </a:extLst>
              </p:cNvPr>
              <p:cNvSpPr txBox="1"/>
              <p:nvPr/>
            </p:nvSpPr>
            <p:spPr>
              <a:xfrm>
                <a:off x="6911382" y="3338498"/>
                <a:ext cx="805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0 </a:t>
                </a:r>
                <a:r>
                  <a:rPr lang="en-US" sz="2000" b="1" dirty="0"/>
                  <a:t>mM</a:t>
                </a: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9591040" y="1280815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 </a:t>
            </a:r>
            <a:r>
              <a:rPr lang="en-US" b="1" dirty="0" err="1" smtClean="0"/>
              <a:t>Leu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04240" y="1513840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 </a:t>
            </a:r>
            <a:r>
              <a:rPr lang="en-US" b="1" dirty="0" err="1" smtClean="0"/>
              <a:t>Leu</a:t>
            </a:r>
            <a:endParaRPr 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904240" y="4958080"/>
            <a:ext cx="5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 PA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9837377" y="4490720"/>
            <a:ext cx="630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 PA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0708640" y="3048000"/>
            <a:ext cx="1101584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S16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99408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64105" y="6492875"/>
            <a:ext cx="2743200" cy="365125"/>
          </a:xfrm>
        </p:spPr>
        <p:txBody>
          <a:bodyPr/>
          <a:lstStyle/>
          <a:p>
            <a:fld id="{AAFC19D2-0B78-4350-B170-1A005767DF96}" type="slidenum">
              <a:rPr lang="en-US" smtClean="0"/>
              <a:t>26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868375" y="1156664"/>
            <a:ext cx="7695730" cy="2839491"/>
            <a:chOff x="1782775" y="1370672"/>
            <a:chExt cx="7695730" cy="2839491"/>
          </a:xfrm>
        </p:grpSpPr>
        <p:graphicFrame>
          <p:nvGraphicFramePr>
            <p:cNvPr id="2" name="Object 1" descr="Project Path: D:\VNIT DATA\VNIT DATA\06-08-2025\A Gel with D Cys Int.opju&#10;PE Folder: /A Gel with D Cys Int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1782775" y="1370672"/>
            <a:ext cx="4005072" cy="2839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20" name="Graph" r:id="rId3" imgW="9802131" imgH="6949440" progId="Origin95.Graph">
                    <p:embed/>
                  </p:oleObj>
                </mc:Choice>
                <mc:Fallback>
                  <p:oleObj name="Graph" r:id="rId3" imgW="9802131" imgH="6949440" progId="Origin95.Graph">
                    <p:embed/>
                    <p:pic>
                      <p:nvPicPr>
                        <p:cNvPr id="2" name="Object 1" descr="Project Path: D:\VNIT DATA\VNIT DATA\06-08-2025\A Gel with D Cys Int.opju&#10;PE Folder: /A Gel with D Cys Int/Folder1/&#10;Short Name: Graph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82775" y="1370672"/>
                          <a:ext cx="4005072" cy="28394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 descr="Project Path: D:\VNIT DATA\VNIT DATA\06-08-2025\A Gel with L Cys Int.opju&#10;PE Folder: /A Gel with L Cys Int/Folder1/&#10;Short Name: Graph1"/>
            <p:cNvGraphicFramePr>
              <a:graphicFrameLocks noChangeAspect="1"/>
            </p:cNvGraphicFramePr>
            <p:nvPr>
              <p:extLst/>
            </p:nvPr>
          </p:nvGraphicFramePr>
          <p:xfrm>
            <a:off x="5473433" y="1370672"/>
            <a:ext cx="4005072" cy="2839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21" name="Graph" r:id="rId5" imgW="9802131" imgH="6949440" progId="Origin95.Graph">
                    <p:embed/>
                  </p:oleObj>
                </mc:Choice>
                <mc:Fallback>
                  <p:oleObj name="Graph" r:id="rId5" imgW="9802131" imgH="6949440" progId="Origin95.Graph">
                    <p:embed/>
                    <p:pic>
                      <p:nvPicPr>
                        <p:cNvPr id="4" name="Object 3" descr="Project Path: D:\VNIT DATA\VNIT DATA\06-08-2025\A Gel with L Cys Int.opju&#10;PE Folder: /A Gel with L Cys Int/Folder1/&#10;Short Name: Graph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473433" y="1370672"/>
                          <a:ext cx="4005072" cy="28394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6"/>
          <p:cNvSpPr txBox="1"/>
          <p:nvPr/>
        </p:nvSpPr>
        <p:spPr>
          <a:xfrm>
            <a:off x="9530080" y="2804160"/>
            <a:ext cx="1101584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S17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88221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127617"/>
              </p:ext>
            </p:extLst>
          </p:nvPr>
        </p:nvGraphicFramePr>
        <p:xfrm>
          <a:off x="3078480" y="3216814"/>
          <a:ext cx="4524057" cy="2736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155">
                  <a:extLst>
                    <a:ext uri="{9D8B030D-6E8A-4147-A177-3AD203B41FA5}">
                      <a16:colId xmlns:a16="http://schemas.microsoft.com/office/drawing/2014/main" val="1970980337"/>
                    </a:ext>
                  </a:extLst>
                </a:gridCol>
                <a:gridCol w="1044013">
                  <a:extLst>
                    <a:ext uri="{9D8B030D-6E8A-4147-A177-3AD203B41FA5}">
                      <a16:colId xmlns:a16="http://schemas.microsoft.com/office/drawing/2014/main" val="126693435"/>
                    </a:ext>
                  </a:extLst>
                </a:gridCol>
                <a:gridCol w="1069756">
                  <a:extLst>
                    <a:ext uri="{9D8B030D-6E8A-4147-A177-3AD203B41FA5}">
                      <a16:colId xmlns:a16="http://schemas.microsoft.com/office/drawing/2014/main" val="1938467979"/>
                    </a:ext>
                  </a:extLst>
                </a:gridCol>
                <a:gridCol w="980133">
                  <a:extLst>
                    <a:ext uri="{9D8B030D-6E8A-4147-A177-3AD203B41FA5}">
                      <a16:colId xmlns:a16="http://schemas.microsoft.com/office/drawing/2014/main" val="1862189630"/>
                    </a:ext>
                  </a:extLst>
                </a:gridCol>
              </a:tblGrid>
              <a:tr h="8649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System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t₁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(ns)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B₁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(%)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c</a:t>
                      </a:r>
                      <a:r>
                        <a:rPr lang="en-US" sz="1400" kern="1200" baseline="30000">
                          <a:effectLst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extLst>
                  <a:ext uri="{0D108BD9-81ED-4DB2-BD59-A6C34878D82A}">
                    <a16:rowId xmlns:a16="http://schemas.microsoft.com/office/drawing/2014/main" val="945402529"/>
                  </a:ext>
                </a:extLst>
              </a:tr>
              <a:tr h="6081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D-C-Dot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11.0592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100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72285571"/>
                  </a:ext>
                </a:extLst>
              </a:tr>
              <a:tr h="6557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L-C-Dot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11.0759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24393520"/>
                  </a:ext>
                </a:extLst>
              </a:tr>
              <a:tr h="6081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A-C-Dot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10.9626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1.8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057219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55371" y="1240971"/>
            <a:ext cx="9302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Singal exponential   fitting time of time-resolved fluorescence lifetime measurement for all C-Dot.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75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0971" y="1121229"/>
            <a:ext cx="7799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Fitting time of time-resolved fluorescence lifetime measurement for all C-Dot-Gel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357664" y="3155855"/>
          <a:ext cx="5930900" cy="1690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920">
                  <a:extLst>
                    <a:ext uri="{9D8B030D-6E8A-4147-A177-3AD203B41FA5}">
                      <a16:colId xmlns:a16="http://schemas.microsoft.com/office/drawing/2014/main" val="2120427093"/>
                    </a:ext>
                  </a:extLst>
                </a:gridCol>
                <a:gridCol w="637540">
                  <a:extLst>
                    <a:ext uri="{9D8B030D-6E8A-4147-A177-3AD203B41FA5}">
                      <a16:colId xmlns:a16="http://schemas.microsoft.com/office/drawing/2014/main" val="3832067310"/>
                    </a:ext>
                  </a:extLst>
                </a:gridCol>
                <a:gridCol w="651510">
                  <a:extLst>
                    <a:ext uri="{9D8B030D-6E8A-4147-A177-3AD203B41FA5}">
                      <a16:colId xmlns:a16="http://schemas.microsoft.com/office/drawing/2014/main" val="3564610494"/>
                    </a:ext>
                  </a:extLst>
                </a:gridCol>
                <a:gridCol w="684530">
                  <a:extLst>
                    <a:ext uri="{9D8B030D-6E8A-4147-A177-3AD203B41FA5}">
                      <a16:colId xmlns:a16="http://schemas.microsoft.com/office/drawing/2014/main" val="716121038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702795060"/>
                    </a:ext>
                  </a:extLst>
                </a:gridCol>
                <a:gridCol w="685165">
                  <a:extLst>
                    <a:ext uri="{9D8B030D-6E8A-4147-A177-3AD203B41FA5}">
                      <a16:colId xmlns:a16="http://schemas.microsoft.com/office/drawing/2014/main" val="2392547710"/>
                    </a:ext>
                  </a:extLst>
                </a:gridCol>
                <a:gridCol w="592455">
                  <a:extLst>
                    <a:ext uri="{9D8B030D-6E8A-4147-A177-3AD203B41FA5}">
                      <a16:colId xmlns:a16="http://schemas.microsoft.com/office/drawing/2014/main" val="3622912524"/>
                    </a:ext>
                  </a:extLst>
                </a:gridCol>
                <a:gridCol w="575945">
                  <a:extLst>
                    <a:ext uri="{9D8B030D-6E8A-4147-A177-3AD203B41FA5}">
                      <a16:colId xmlns:a16="http://schemas.microsoft.com/office/drawing/2014/main" val="3172650512"/>
                    </a:ext>
                  </a:extLst>
                </a:gridCol>
                <a:gridCol w="542290">
                  <a:extLst>
                    <a:ext uri="{9D8B030D-6E8A-4147-A177-3AD203B41FA5}">
                      <a16:colId xmlns:a16="http://schemas.microsoft.com/office/drawing/2014/main" val="559030976"/>
                    </a:ext>
                  </a:extLst>
                </a:gridCol>
              </a:tblGrid>
              <a:tr h="3486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System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t₁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(ns)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B₁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(%)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t₂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(ns)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B₂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(%)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t</a:t>
                      </a:r>
                      <a:r>
                        <a:rPr lang="en-IN" sz="1400" kern="1200" baseline="-25000">
                          <a:effectLst/>
                        </a:rPr>
                        <a:t>3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(ns)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400" kern="1200">
                          <a:effectLst/>
                        </a:rPr>
                        <a:t>B</a:t>
                      </a:r>
                      <a:r>
                        <a:rPr lang="en-IN" sz="1400" kern="1200" baseline="-25000">
                          <a:effectLst/>
                        </a:rPr>
                        <a:t>3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(%)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c</a:t>
                      </a:r>
                      <a:r>
                        <a:rPr lang="en-US" sz="1400" kern="1200" baseline="30000">
                          <a:effectLst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&lt;t&gt;</a:t>
                      </a:r>
                      <a:endParaRPr lang="en-US" sz="1100" kern="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kern="1200">
                          <a:effectLst/>
                        </a:rPr>
                        <a:t>(ns)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67333726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D-Gel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0.151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27.1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2.88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24.01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9.49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48.89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5.37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62463163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L-Gel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0.180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30.24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2.93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22.3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9.63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47.47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5.28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88897004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A-Gel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0.155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27.12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2.93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24.64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9.48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48.24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>
                          <a:effectLst/>
                        </a:rPr>
                        <a:t>1.1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kern="100" dirty="0">
                          <a:effectLst/>
                        </a:rPr>
                        <a:t>5.34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83459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99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035629" y="1818642"/>
          <a:ext cx="7369627" cy="39188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5592">
                  <a:extLst>
                    <a:ext uri="{9D8B030D-6E8A-4147-A177-3AD203B41FA5}">
                      <a16:colId xmlns:a16="http://schemas.microsoft.com/office/drawing/2014/main" val="1478971613"/>
                    </a:ext>
                  </a:extLst>
                </a:gridCol>
                <a:gridCol w="851319">
                  <a:extLst>
                    <a:ext uri="{9D8B030D-6E8A-4147-A177-3AD203B41FA5}">
                      <a16:colId xmlns:a16="http://schemas.microsoft.com/office/drawing/2014/main" val="3839428531"/>
                    </a:ext>
                  </a:extLst>
                </a:gridCol>
                <a:gridCol w="1316005">
                  <a:extLst>
                    <a:ext uri="{9D8B030D-6E8A-4147-A177-3AD203B41FA5}">
                      <a16:colId xmlns:a16="http://schemas.microsoft.com/office/drawing/2014/main" val="3059714102"/>
                    </a:ext>
                  </a:extLst>
                </a:gridCol>
                <a:gridCol w="928464">
                  <a:extLst>
                    <a:ext uri="{9D8B030D-6E8A-4147-A177-3AD203B41FA5}">
                      <a16:colId xmlns:a16="http://schemas.microsoft.com/office/drawing/2014/main" val="3331749725"/>
                    </a:ext>
                  </a:extLst>
                </a:gridCol>
                <a:gridCol w="1006517">
                  <a:extLst>
                    <a:ext uri="{9D8B030D-6E8A-4147-A177-3AD203B41FA5}">
                      <a16:colId xmlns:a16="http://schemas.microsoft.com/office/drawing/2014/main" val="2624876670"/>
                    </a:ext>
                  </a:extLst>
                </a:gridCol>
                <a:gridCol w="1701730">
                  <a:extLst>
                    <a:ext uri="{9D8B030D-6E8A-4147-A177-3AD203B41FA5}">
                      <a16:colId xmlns:a16="http://schemas.microsoft.com/office/drawing/2014/main" val="3065266116"/>
                    </a:ext>
                  </a:extLst>
                </a:gridCol>
              </a:tblGrid>
              <a:tr h="10096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System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L (mm)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R (Ohm)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W (cm)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T (mm)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Conductivity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(S.cm</a:t>
                      </a:r>
                      <a:r>
                        <a:rPr lang="en-US" sz="1600" b="1" kern="100" baseline="30000">
                          <a:effectLst/>
                        </a:rPr>
                        <a:t>-1</a:t>
                      </a:r>
                      <a:r>
                        <a:rPr lang="en-US" sz="1600" b="1" kern="100">
                          <a:effectLst/>
                        </a:rPr>
                        <a:t>)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233111"/>
                  </a:ext>
                </a:extLst>
              </a:tr>
              <a:tr h="6558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B-Gel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0.5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1413403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1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0.04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0.89×10</a:t>
                      </a:r>
                      <a:r>
                        <a:rPr lang="en-US" sz="1600" b="1" kern="100" baseline="30000">
                          <a:effectLst/>
                        </a:rPr>
                        <a:t>-5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60104058"/>
                  </a:ext>
                </a:extLst>
              </a:tr>
              <a:tr h="7932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D-Gel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0.5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419492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1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0.04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2.97×10</a:t>
                      </a:r>
                      <a:r>
                        <a:rPr lang="en-US" sz="1600" b="1" kern="100" baseline="30000">
                          <a:effectLst/>
                        </a:rPr>
                        <a:t>-5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2460589"/>
                  </a:ext>
                </a:extLst>
              </a:tr>
              <a:tr h="730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L-Gel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0.5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369041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1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0.04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3.38×10</a:t>
                      </a:r>
                      <a:r>
                        <a:rPr lang="en-US" sz="1600" b="1" kern="100" baseline="30000">
                          <a:effectLst/>
                        </a:rPr>
                        <a:t>-5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9093245"/>
                  </a:ext>
                </a:extLst>
              </a:tr>
              <a:tr h="730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>
                          <a:effectLst/>
                        </a:rPr>
                        <a:t>A-Gel</a:t>
                      </a:r>
                      <a:endParaRPr lang="en-US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0.5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1229436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1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0.04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1.01×10</a:t>
                      </a:r>
                      <a:r>
                        <a:rPr lang="en-US" sz="1600" b="1" kern="100" baseline="30000" dirty="0">
                          <a:effectLst/>
                        </a:rPr>
                        <a:t>-5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983218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35629" y="1240971"/>
            <a:ext cx="615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Conductivity of B-Gel and chiral C-Dots-B-Gel Composite system</a:t>
            </a:r>
          </a:p>
        </p:txBody>
      </p:sp>
    </p:spTree>
    <p:extLst>
      <p:ext uri="{BB962C8B-B14F-4D97-AF65-F5344CB8AC3E}">
        <p14:creationId xmlns:p14="http://schemas.microsoft.com/office/powerpoint/2010/main" val="332876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1ED53-ED59-7E0E-A84D-527512948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7C0D12-BCD4-EBD1-77A5-CDEDFEF4A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A1C65-D21B-4E13-A130-2A567F810B47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DDE23-7093-CDB9-8685-AFD9B9F5385C}"/>
              </a:ext>
            </a:extLst>
          </p:cNvPr>
          <p:cNvSpPr txBox="1"/>
          <p:nvPr/>
        </p:nvSpPr>
        <p:spPr>
          <a:xfrm>
            <a:off x="-1229360" y="2722880"/>
            <a:ext cx="95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Figure-1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67F4515-2487-7BB7-836E-B444DB5BBCD3}"/>
              </a:ext>
            </a:extLst>
          </p:cNvPr>
          <p:cNvGrpSpPr/>
          <p:nvPr/>
        </p:nvGrpSpPr>
        <p:grpSpPr>
          <a:xfrm>
            <a:off x="630142" y="109220"/>
            <a:ext cx="11682786" cy="6771420"/>
            <a:chOff x="630142" y="109220"/>
            <a:chExt cx="11682786" cy="6771420"/>
          </a:xfrm>
        </p:grpSpPr>
        <p:graphicFrame>
          <p:nvGraphicFramePr>
            <p:cNvPr id="5" name="Object 4" descr="Project Path: E:\Paper-5\graph-paper-5\Lifetime-C-Dot.opju&#10;PE Folder: /Lifetime-C-Dot/Folder1/&#10;Short Name: Graph2">
              <a:extLst>
                <a:ext uri="{FF2B5EF4-FFF2-40B4-BE49-F238E27FC236}">
                  <a16:creationId xmlns:a16="http://schemas.microsoft.com/office/drawing/2014/main" id="{8A663EB7-C257-2ED4-FB6F-F22F0CA775B9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630142" y="3794760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1" name="Graph" r:id="rId3" imgW="9802131" imgH="7502416" progId="Origin95.Graph">
                    <p:embed/>
                  </p:oleObj>
                </mc:Choice>
                <mc:Fallback>
                  <p:oleObj name="Graph" r:id="rId3" imgW="9802131" imgH="7502416" progId="Origin95.Graph">
                    <p:embed/>
                    <p:pic>
                      <p:nvPicPr>
                        <p:cNvPr id="5" name="Object 4" descr="Project Path: E:\Paper-5\graph-paper-5\Lifetime-C-Dot.opju&#10;PE Folder: /Lifetime-C-Dot/Folder1/&#10;Short Name: Graph2">
                          <a:extLst>
                            <a:ext uri="{FF2B5EF4-FFF2-40B4-BE49-F238E27FC236}">
                              <a16:creationId xmlns:a16="http://schemas.microsoft.com/office/drawing/2014/main" id="{8A663EB7-C257-2ED4-FB6F-F22F0CA775B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30142" y="3794760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890F4A1-25C0-DBB2-E94C-988CF7B0E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25" r="8190"/>
            <a:stretch/>
          </p:blipFill>
          <p:spPr>
            <a:xfrm>
              <a:off x="5052387" y="490557"/>
              <a:ext cx="2623991" cy="262465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E57157A-0267-4D3C-229C-4D2D9C360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19" t="3948" b="9270"/>
            <a:stretch/>
          </p:blipFill>
          <p:spPr>
            <a:xfrm>
              <a:off x="1700373" y="490557"/>
              <a:ext cx="2623991" cy="2572683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79BEDC9-0FBE-5E12-FFF6-9CFC391BA7E4}"/>
                </a:ext>
              </a:extLst>
            </p:cNvPr>
            <p:cNvGrpSpPr/>
            <p:nvPr/>
          </p:nvGrpSpPr>
          <p:grpSpPr>
            <a:xfrm>
              <a:off x="7676378" y="109220"/>
              <a:ext cx="4636550" cy="3368040"/>
              <a:chOff x="6223498" y="1460500"/>
              <a:chExt cx="4636550" cy="3368040"/>
            </a:xfrm>
          </p:grpSpPr>
          <p:graphicFrame>
            <p:nvGraphicFramePr>
              <p:cNvPr id="8" name="Object 7" descr="Project Path: E:\Paper-5\graph-paper-5\UV-C-Dot.opju&#10;PE Folder: /UV-C-Dot/Folder1/&#10;Short Name: Graph1">
                <a:extLst>
                  <a:ext uri="{FF2B5EF4-FFF2-40B4-BE49-F238E27FC236}">
                    <a16:creationId xmlns:a16="http://schemas.microsoft.com/office/drawing/2014/main" id="{5E8430E4-113E-08FD-740F-3EDE3561954A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6223498" y="1765300"/>
              <a:ext cx="4002048" cy="3063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2" name="Graph" r:id="rId7" imgW="9802131" imgH="7502416" progId="Origin95.Graph">
                      <p:embed/>
                    </p:oleObj>
                  </mc:Choice>
                  <mc:Fallback>
                    <p:oleObj name="Graph" r:id="rId7" imgW="9802131" imgH="7502416" progId="Origin95.Graph">
                      <p:embed/>
                      <p:pic>
                        <p:nvPicPr>
                          <p:cNvPr id="8" name="Object 7" descr="Project Path: E:\Paper-5\graph-paper-5\UV-C-Dot.opju&#10;PE Folder: /UV-C-Dot/Folder1/&#10;Short Name: Graph1">
                            <a:extLst>
                              <a:ext uri="{FF2B5EF4-FFF2-40B4-BE49-F238E27FC236}">
                                <a16:creationId xmlns:a16="http://schemas.microsoft.com/office/drawing/2014/main" id="{5E8430E4-113E-08FD-740F-3EDE3561954A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6223498" y="1765300"/>
                            <a:ext cx="4002048" cy="306324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Object 10" descr="Project Path: &#10;PE Folder: /UNTITLED/&#10;Short Name: Graph2">
                <a:extLst>
                  <a:ext uri="{FF2B5EF4-FFF2-40B4-BE49-F238E27FC236}">
                    <a16:creationId xmlns:a16="http://schemas.microsoft.com/office/drawing/2014/main" id="{F7142A21-781C-38FD-F113-8B7ECA15B401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6858000" y="1460500"/>
              <a:ext cx="4002048" cy="3063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3" name="Graph" r:id="rId9" imgW="9802131" imgH="7502416" progId="Origin95.Graph">
                      <p:embed/>
                    </p:oleObj>
                  </mc:Choice>
                  <mc:Fallback>
                    <p:oleObj name="Graph" r:id="rId9" imgW="9802131" imgH="7502416" progId="Origin95.Graph">
                      <p:embed/>
                      <p:pic>
                        <p:nvPicPr>
                          <p:cNvPr id="11" name="Object 10" descr="Project Path: &#10;PE Folder: /UNTITLED/&#10;Short Name: Graph2">
                            <a:extLst>
                              <a:ext uri="{FF2B5EF4-FFF2-40B4-BE49-F238E27FC236}">
                                <a16:creationId xmlns:a16="http://schemas.microsoft.com/office/drawing/2014/main" id="{F7142A21-781C-38FD-F113-8B7ECA15B401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6858000" y="1460500"/>
                            <a:ext cx="4002048" cy="306324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F0CF4E1-8DC5-2E7C-9E91-806812885C69}"/>
                  </a:ext>
                </a:extLst>
              </p:cNvPr>
              <p:cNvSpPr txBox="1"/>
              <p:nvPr/>
            </p:nvSpPr>
            <p:spPr>
              <a:xfrm rot="16200000">
                <a:off x="9316884" y="2611417"/>
                <a:ext cx="19146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/>
                  <a:t>PL Intensity</a:t>
                </a:r>
              </a:p>
            </p:txBody>
          </p:sp>
        </p:grpSp>
        <p:graphicFrame>
          <p:nvGraphicFramePr>
            <p:cNvPr id="13" name="Object 12" descr="Project Path: E:\Paper-5\graph-paper-5\C-Dot-FTIR.opju&#10;PE Folder: /C-Dot-FTIR/Folder1/&#10;Short Name: Graph1">
              <a:extLst>
                <a:ext uri="{FF2B5EF4-FFF2-40B4-BE49-F238E27FC236}">
                  <a16:creationId xmlns:a16="http://schemas.microsoft.com/office/drawing/2014/main" id="{6398CA62-996E-4227-EDFF-AA86D0666BAB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207794" y="3810952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4" name="Graph" r:id="rId11" imgW="9802131" imgH="7502416" progId="Origin95.Graph">
                    <p:embed/>
                  </p:oleObj>
                </mc:Choice>
                <mc:Fallback>
                  <p:oleObj name="Graph" r:id="rId11" imgW="9802131" imgH="7502416" progId="Origin95.Graph">
                    <p:embed/>
                    <p:pic>
                      <p:nvPicPr>
                        <p:cNvPr id="13" name="Object 12" descr="Project Path: E:\Paper-5\graph-paper-5\C-Dot-FTIR.opju&#10;PE Folder: /C-Dot-FTIR/Folder1/&#10;Short Name: Graph1">
                          <a:extLst>
                            <a:ext uri="{FF2B5EF4-FFF2-40B4-BE49-F238E27FC236}">
                              <a16:creationId xmlns:a16="http://schemas.microsoft.com/office/drawing/2014/main" id="{6398CA62-996E-4227-EDFF-AA86D0666BA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207794" y="3810952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Object 1" descr="Project Path: C:\Users\Lenovo\Desktop\C-Dot-CD-Graph.opju&#10;PE Folder: /C-Dot-CD-Graph/Folder1/&#10;Short Name: Graph4">
              <a:extLst>
                <a:ext uri="{FF2B5EF4-FFF2-40B4-BE49-F238E27FC236}">
                  <a16:creationId xmlns:a16="http://schemas.microsoft.com/office/drawing/2014/main" id="{E46E99ED-FA22-22EE-34AF-4977A7984F54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7986640" y="3817400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5" name="Graph" r:id="rId13" imgW="9802131" imgH="7502416" progId="Origin95.Graph">
                    <p:embed/>
                  </p:oleObj>
                </mc:Choice>
                <mc:Fallback>
                  <p:oleObj name="Graph" r:id="rId13" imgW="9802131" imgH="7502416" progId="Origin95.Graph">
                    <p:embed/>
                    <p:pic>
                      <p:nvPicPr>
                        <p:cNvPr id="2" name="Object 1" descr="Project Path: C:\Users\Lenovo\Desktop\C-Dot-CD-Graph.opju&#10;PE Folder: /C-Dot-CD-Graph/Folder1/&#10;Short Name: Graph4">
                          <a:extLst>
                            <a:ext uri="{FF2B5EF4-FFF2-40B4-BE49-F238E27FC236}">
                              <a16:creationId xmlns:a16="http://schemas.microsoft.com/office/drawing/2014/main" id="{E46E99ED-FA22-22EE-34AF-4977A7984F5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986640" y="3817400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15929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086F2-9F6D-2788-0206-155815222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46493" y="-3009027"/>
            <a:ext cx="11229056" cy="10319798"/>
            <a:chOff x="346493" y="-3009027"/>
            <a:chExt cx="11229056" cy="1031979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8717497-83AB-4C05-16B9-EDD61A5C6428}"/>
                </a:ext>
              </a:extLst>
            </p:cNvPr>
            <p:cNvGrpSpPr/>
            <p:nvPr/>
          </p:nvGrpSpPr>
          <p:grpSpPr>
            <a:xfrm>
              <a:off x="346493" y="-3009027"/>
              <a:ext cx="11229056" cy="10319798"/>
              <a:chOff x="346493" y="-3355023"/>
              <a:chExt cx="11229056" cy="10319798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3A330A31-95A4-E5D8-2F9D-BE5B4279B2FA}"/>
                  </a:ext>
                </a:extLst>
              </p:cNvPr>
              <p:cNvGrpSpPr/>
              <p:nvPr/>
            </p:nvGrpSpPr>
            <p:grpSpPr>
              <a:xfrm>
                <a:off x="346493" y="228597"/>
                <a:ext cx="11229056" cy="6736178"/>
                <a:chOff x="346493" y="228597"/>
                <a:chExt cx="11229056" cy="6736178"/>
              </a:xfrm>
            </p:grpSpPr>
            <p:graphicFrame>
              <p:nvGraphicFramePr>
                <p:cNvPr id="7" name="Object 6" descr="Project Path: C:\Users\Lenovo\Desktop\D-Gel.opju&#10;PE Folder: /D-Gel/Folder1/&#10;Short Name: Graph1">
                  <a:extLst>
                    <a:ext uri="{FF2B5EF4-FFF2-40B4-BE49-F238E27FC236}">
                      <a16:creationId xmlns:a16="http://schemas.microsoft.com/office/drawing/2014/main" id="{3A0CDB77-B2A5-F1D9-F97D-61AEC834E73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/>
                </p:nvPr>
              </p:nvGraphicFramePr>
              <p:xfrm>
                <a:off x="346493" y="3882073"/>
                <a:ext cx="4002088" cy="306228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104" name="Graph" r:id="rId3" imgW="9802131" imgH="7502416" progId="Origin95.Graph">
                        <p:embed/>
                      </p:oleObj>
                    </mc:Choice>
                    <mc:Fallback>
                      <p:oleObj name="Graph" r:id="rId3" imgW="9802131" imgH="7502416" progId="Origin95.Graph">
                        <p:embed/>
                        <p:pic>
                          <p:nvPicPr>
                            <p:cNvPr id="7" name="Object 6" descr="Project Path: C:\Users\Lenovo\Desktop\D-Gel.opju&#10;PE Folder: /D-Gel/Folder1/&#10;Short Name: Graph1">
                              <a:extLst>
                                <a:ext uri="{FF2B5EF4-FFF2-40B4-BE49-F238E27FC236}">
                                  <a16:creationId xmlns:a16="http://schemas.microsoft.com/office/drawing/2014/main" id="{3A0CDB77-B2A5-F1D9-F97D-61AEC834E732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46493" y="3882073"/>
                              <a:ext cx="4002088" cy="3062287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8" name="Object 7" descr="Project Path: C:\Users\Lenovo\Desktop\a-gel-all.opju&#10;PE Folder: /a-gel-all/Folder1/&#10;Short Name: Graph3">
                  <a:extLst>
                    <a:ext uri="{FF2B5EF4-FFF2-40B4-BE49-F238E27FC236}">
                      <a16:creationId xmlns:a16="http://schemas.microsoft.com/office/drawing/2014/main" id="{29E088EF-3DDE-B0AB-3167-7FE33355EA6C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7573501" y="3901535"/>
                <a:ext cx="4002048" cy="30632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105" name="Graph" r:id="rId5" imgW="9802131" imgH="7502416" progId="Origin95.Graph">
                        <p:embed/>
                      </p:oleObj>
                    </mc:Choice>
                    <mc:Fallback>
                      <p:oleObj name="Graph" r:id="rId5" imgW="9802131" imgH="7502416" progId="Origin95.Graph">
                        <p:embed/>
                        <p:pic>
                          <p:nvPicPr>
                            <p:cNvPr id="8" name="Object 7" descr="Project Path: C:\Users\Lenovo\Desktop\a-gel-all.opju&#10;PE Folder: /a-gel-all/Folder1/&#10;Short Name: Graph3">
                              <a:extLst>
                                <a:ext uri="{FF2B5EF4-FFF2-40B4-BE49-F238E27FC236}">
                                  <a16:creationId xmlns:a16="http://schemas.microsoft.com/office/drawing/2014/main" id="{29E088EF-3DDE-B0AB-3167-7FE33355EA6C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7573501" y="3901535"/>
                              <a:ext cx="4002048" cy="306324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9" name="Object 8" descr="Project Path: C:\Users\Lenovo\Desktop\L-Gel.opju&#10;PE Folder: /L-Gel/Folder1/&#10;Short Name: Graph1">
                  <a:extLst>
                    <a:ext uri="{FF2B5EF4-FFF2-40B4-BE49-F238E27FC236}">
                      <a16:creationId xmlns:a16="http://schemas.microsoft.com/office/drawing/2014/main" id="{2C23FE15-8CAD-D8D0-13D7-0010D203EC54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008066" y="3890422"/>
                <a:ext cx="4002048" cy="30632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106" name="Graph" r:id="rId7" imgW="9802131" imgH="7502416" progId="Origin95.Graph">
                        <p:embed/>
                      </p:oleObj>
                    </mc:Choice>
                    <mc:Fallback>
                      <p:oleObj name="Graph" r:id="rId7" imgW="9802131" imgH="7502416" progId="Origin95.Graph">
                        <p:embed/>
                        <p:pic>
                          <p:nvPicPr>
                            <p:cNvPr id="9" name="Object 8" descr="Project Path: C:\Users\Lenovo\Desktop\L-Gel.opju&#10;PE Folder: /L-Gel/Folder1/&#10;Short Name: Graph1">
                              <a:extLst>
                                <a:ext uri="{FF2B5EF4-FFF2-40B4-BE49-F238E27FC236}">
                                  <a16:creationId xmlns:a16="http://schemas.microsoft.com/office/drawing/2014/main" id="{2C23FE15-8CAD-D8D0-13D7-0010D203EC54}"/>
                                </a:ext>
                              </a:extLst>
                            </p:cNvPr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008066" y="3890422"/>
                              <a:ext cx="4002048" cy="306324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493CAECC-F48C-E547-9A93-296752BD840D}"/>
                    </a:ext>
                  </a:extLst>
                </p:cNvPr>
                <p:cNvGrpSpPr/>
                <p:nvPr/>
              </p:nvGrpSpPr>
              <p:grpSpPr>
                <a:xfrm>
                  <a:off x="1285104" y="228600"/>
                  <a:ext cx="2806837" cy="2982264"/>
                  <a:chOff x="1285104" y="228600"/>
                  <a:chExt cx="2806837" cy="2982264"/>
                </a:xfrm>
              </p:grpSpPr>
              <p:pic>
                <p:nvPicPr>
                  <p:cNvPr id="5" name="Picture 4">
                    <a:extLst>
                      <a:ext uri="{FF2B5EF4-FFF2-40B4-BE49-F238E27FC236}">
                        <a16:creationId xmlns:a16="http://schemas.microsoft.com/office/drawing/2014/main" id="{E2143D1E-FB0A-A2E0-84FE-CC9FE68465E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85104" y="228600"/>
                    <a:ext cx="2806837" cy="2982264"/>
                  </a:xfrm>
                  <a:prstGeom prst="rect">
                    <a:avLst/>
                  </a:prstGeom>
                </p:spPr>
              </p:pic>
              <p:cxnSp>
                <p:nvCxnSpPr>
                  <p:cNvPr id="3" name="Straight Connector 2">
                    <a:extLst>
                      <a:ext uri="{FF2B5EF4-FFF2-40B4-BE49-F238E27FC236}">
                        <a16:creationId xmlns:a16="http://schemas.microsoft.com/office/drawing/2014/main" id="{F3423D70-C0B4-853B-7D16-E6A79D42CD3D}"/>
                      </a:ext>
                    </a:extLst>
                  </p:cNvPr>
                  <p:cNvCxnSpPr/>
                  <p:nvPr/>
                </p:nvCxnSpPr>
                <p:spPr>
                  <a:xfrm>
                    <a:off x="1460501" y="2933700"/>
                    <a:ext cx="285750" cy="0"/>
                  </a:xfrm>
                  <a:prstGeom prst="line">
                    <a:avLst/>
                  </a:prstGeom>
                  <a:ln w="76200">
                    <a:solidFill>
                      <a:srgbClr val="FFF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F3A0E81A-6E7F-E1C2-5722-FB8FF97691A0}"/>
                      </a:ext>
                    </a:extLst>
                  </p:cNvPr>
                  <p:cNvSpPr txBox="1"/>
                  <p:nvPr/>
                </p:nvSpPr>
                <p:spPr>
                  <a:xfrm>
                    <a:off x="1289051" y="2527300"/>
                    <a:ext cx="78899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b="1" dirty="0">
                        <a:solidFill>
                          <a:srgbClr val="FFFF00"/>
                        </a:solidFill>
                      </a:rPr>
                      <a:t>10 µm</a:t>
                    </a:r>
                  </a:p>
                </p:txBody>
              </p:sp>
              <p:sp>
                <p:nvSpPr>
                  <p:cNvPr id="10" name="Rectangle 9">
                    <a:extLst>
                      <a:ext uri="{FF2B5EF4-FFF2-40B4-BE49-F238E27FC236}">
                        <a16:creationId xmlns:a16="http://schemas.microsoft.com/office/drawing/2014/main" id="{4D6BA25C-04D6-C772-0298-22C4CCF81E7E}"/>
                      </a:ext>
                    </a:extLst>
                  </p:cNvPr>
                  <p:cNvSpPr/>
                  <p:nvPr/>
                </p:nvSpPr>
                <p:spPr>
                  <a:xfrm>
                    <a:off x="3625851" y="2781300"/>
                    <a:ext cx="434341" cy="222228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15BE3CDC-C716-5382-AF28-BCAFCC9766CC}"/>
                    </a:ext>
                  </a:extLst>
                </p:cNvPr>
                <p:cNvGrpSpPr/>
                <p:nvPr/>
              </p:nvGrpSpPr>
              <p:grpSpPr>
                <a:xfrm>
                  <a:off x="4888311" y="228597"/>
                  <a:ext cx="2806838" cy="2982267"/>
                  <a:chOff x="4888311" y="228597"/>
                  <a:chExt cx="2806838" cy="2982267"/>
                </a:xfrm>
              </p:grpSpPr>
              <p:grpSp>
                <p:nvGrpSpPr>
                  <p:cNvPr id="20" name="Group 19">
                    <a:extLst>
                      <a:ext uri="{FF2B5EF4-FFF2-40B4-BE49-F238E27FC236}">
                        <a16:creationId xmlns:a16="http://schemas.microsoft.com/office/drawing/2014/main" id="{987F419F-0841-5528-DAA9-90CC0DDDF892}"/>
                      </a:ext>
                    </a:extLst>
                  </p:cNvPr>
                  <p:cNvGrpSpPr/>
                  <p:nvPr/>
                </p:nvGrpSpPr>
                <p:grpSpPr>
                  <a:xfrm>
                    <a:off x="4888311" y="228597"/>
                    <a:ext cx="2806838" cy="2982267"/>
                    <a:chOff x="4888311" y="228597"/>
                    <a:chExt cx="2806838" cy="2982267"/>
                  </a:xfrm>
                </p:grpSpPr>
                <p:pic>
                  <p:nvPicPr>
                    <p:cNvPr id="4" name="Picture 3">
                      <a:extLst>
                        <a:ext uri="{FF2B5EF4-FFF2-40B4-BE49-F238E27FC236}">
                          <a16:creationId xmlns:a16="http://schemas.microsoft.com/office/drawing/2014/main" id="{7C66E33C-62F7-571A-BF42-38A036FF8CB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888311" y="228597"/>
                      <a:ext cx="2806838" cy="2982267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14" name="Rectangle 13">
                      <a:extLst>
                        <a:ext uri="{FF2B5EF4-FFF2-40B4-BE49-F238E27FC236}">
                          <a16:creationId xmlns:a16="http://schemas.microsoft.com/office/drawing/2014/main" id="{BFC8B7F1-A50D-E452-B0D4-6A562C3C8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20145" y="2781300"/>
                      <a:ext cx="434341" cy="222228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A7498801-B9F0-7100-E961-D8C812AEAC6D}"/>
                      </a:ext>
                    </a:extLst>
                  </p:cNvPr>
                  <p:cNvSpPr txBox="1"/>
                  <p:nvPr/>
                </p:nvSpPr>
                <p:spPr>
                  <a:xfrm>
                    <a:off x="4908551" y="2520950"/>
                    <a:ext cx="78899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b="1" dirty="0">
                        <a:solidFill>
                          <a:srgbClr val="FFFF00"/>
                        </a:solidFill>
                      </a:rPr>
                      <a:t>10 µm</a:t>
                    </a:r>
                  </a:p>
                </p:txBody>
              </p:sp>
              <p:cxnSp>
                <p:nvCxnSpPr>
                  <p:cNvPr id="16" name="Straight Connector 15">
                    <a:extLst>
                      <a:ext uri="{FF2B5EF4-FFF2-40B4-BE49-F238E27FC236}">
                        <a16:creationId xmlns:a16="http://schemas.microsoft.com/office/drawing/2014/main" id="{5B9E73FB-1627-530A-718C-14D56E5516E5}"/>
                      </a:ext>
                    </a:extLst>
                  </p:cNvPr>
                  <p:cNvCxnSpPr/>
                  <p:nvPr/>
                </p:nvCxnSpPr>
                <p:spPr>
                  <a:xfrm>
                    <a:off x="5105401" y="2933700"/>
                    <a:ext cx="285750" cy="0"/>
                  </a:xfrm>
                  <a:prstGeom prst="line">
                    <a:avLst/>
                  </a:prstGeom>
                  <a:ln w="76200">
                    <a:solidFill>
                      <a:srgbClr val="FFF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6FAE7972-5BC6-8601-9DFC-B11B42BF7E44}"/>
                    </a:ext>
                  </a:extLst>
                </p:cNvPr>
                <p:cNvGrpSpPr/>
                <p:nvPr/>
              </p:nvGrpSpPr>
              <p:grpSpPr>
                <a:xfrm>
                  <a:off x="8491519" y="228600"/>
                  <a:ext cx="2806838" cy="2982265"/>
                  <a:chOff x="8491519" y="228600"/>
                  <a:chExt cx="2806838" cy="2982265"/>
                </a:xfrm>
              </p:grpSpPr>
              <p:grpSp>
                <p:nvGrpSpPr>
                  <p:cNvPr id="19" name="Group 18">
                    <a:extLst>
                      <a:ext uri="{FF2B5EF4-FFF2-40B4-BE49-F238E27FC236}">
                        <a16:creationId xmlns:a16="http://schemas.microsoft.com/office/drawing/2014/main" id="{DD5FECAA-AA56-18B0-7380-D7F9DE94E708}"/>
                      </a:ext>
                    </a:extLst>
                  </p:cNvPr>
                  <p:cNvGrpSpPr/>
                  <p:nvPr/>
                </p:nvGrpSpPr>
                <p:grpSpPr>
                  <a:xfrm>
                    <a:off x="8491519" y="228600"/>
                    <a:ext cx="2806838" cy="2982265"/>
                    <a:chOff x="8491519" y="228600"/>
                    <a:chExt cx="2806838" cy="2982265"/>
                  </a:xfrm>
                </p:grpSpPr>
                <p:pic>
                  <p:nvPicPr>
                    <p:cNvPr id="11" name="Picture 10">
                      <a:extLst>
                        <a:ext uri="{FF2B5EF4-FFF2-40B4-BE49-F238E27FC236}">
                          <a16:creationId xmlns:a16="http://schemas.microsoft.com/office/drawing/2014/main" id="{6E5D32D9-41BC-C74B-CA86-8FED043C469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91519" y="228600"/>
                      <a:ext cx="2806838" cy="2982265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13" name="Rectangle 12">
                      <a:extLst>
                        <a:ext uri="{FF2B5EF4-FFF2-40B4-BE49-F238E27FC236}">
                          <a16:creationId xmlns:a16="http://schemas.microsoft.com/office/drawing/2014/main" id="{08148A53-B857-9E8C-C1AA-FA958EC0FA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06395" y="2797078"/>
                      <a:ext cx="434341" cy="222228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cxnSp>
                <p:nvCxnSpPr>
                  <p:cNvPr id="17" name="Straight Connector 16">
                    <a:extLst>
                      <a:ext uri="{FF2B5EF4-FFF2-40B4-BE49-F238E27FC236}">
                        <a16:creationId xmlns:a16="http://schemas.microsoft.com/office/drawing/2014/main" id="{ECE4F7D7-986F-97C0-8E60-E2F3BDF706EF}"/>
                      </a:ext>
                    </a:extLst>
                  </p:cNvPr>
                  <p:cNvCxnSpPr/>
                  <p:nvPr/>
                </p:nvCxnSpPr>
                <p:spPr>
                  <a:xfrm>
                    <a:off x="8686801" y="2934732"/>
                    <a:ext cx="285750" cy="0"/>
                  </a:xfrm>
                  <a:prstGeom prst="line">
                    <a:avLst/>
                  </a:prstGeom>
                  <a:ln w="76200">
                    <a:solidFill>
                      <a:srgbClr val="FFFF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4C440BC6-0EED-2FC8-852F-44BEB7419F3A}"/>
                      </a:ext>
                    </a:extLst>
                  </p:cNvPr>
                  <p:cNvSpPr txBox="1"/>
                  <p:nvPr/>
                </p:nvSpPr>
                <p:spPr>
                  <a:xfrm>
                    <a:off x="8502651" y="2565400"/>
                    <a:ext cx="78899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b="1" dirty="0">
                        <a:solidFill>
                          <a:srgbClr val="FFFF00"/>
                        </a:solidFill>
                      </a:rPr>
                      <a:t>10 µm</a:t>
                    </a:r>
                  </a:p>
                </p:txBody>
              </p:sp>
            </p:grpSp>
          </p:grpSp>
          <p:graphicFrame>
            <p:nvGraphicFramePr>
              <p:cNvPr id="2" name="Object 1" descr="Project Path: &#10;PE Folder: //&#10;Short Name: Graph2">
                <a:extLst>
                  <a:ext uri="{FF2B5EF4-FFF2-40B4-BE49-F238E27FC236}">
                    <a16:creationId xmlns:a16="http://schemas.microsoft.com/office/drawing/2014/main" id="{3A481FE8-965F-2CE8-3DF3-99076F4B16E9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346493" y="-3343910"/>
              <a:ext cx="4002109" cy="3063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07" name="Graph" r:id="rId12" imgW="9802368" imgH="7502416" progId="Origin95.Graph">
                      <p:embed/>
                    </p:oleObj>
                  </mc:Choice>
                  <mc:Fallback>
                    <p:oleObj name="Graph" r:id="rId12" imgW="9802368" imgH="7502416" progId="Origin95.Graph">
                      <p:embed/>
                      <p:pic>
                        <p:nvPicPr>
                          <p:cNvPr id="2" name="Object 1" descr="Project Path: &#10;PE Folder: //&#10;Short Name: Graph2">
                            <a:extLst>
                              <a:ext uri="{FF2B5EF4-FFF2-40B4-BE49-F238E27FC236}">
                                <a16:creationId xmlns:a16="http://schemas.microsoft.com/office/drawing/2014/main" id="{3A481FE8-965F-2CE8-3DF3-99076F4B16E9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346493" y="-3343910"/>
                            <a:ext cx="4002109" cy="306324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Object 11" descr="Project Path: C:\Users\Lenovo\Desktop\nor-CD-Gel.opju&#10;PE Folder: /nor-CD-Gel/Folder1/&#10;Short Name: Graph1">
                <a:extLst>
                  <a:ext uri="{FF2B5EF4-FFF2-40B4-BE49-F238E27FC236}">
                    <a16:creationId xmlns:a16="http://schemas.microsoft.com/office/drawing/2014/main" id="{90361278-F5A1-37AF-7AC2-372B3829A937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060192" y="-3355023"/>
              <a:ext cx="4002048" cy="3063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08" name="Graph" r:id="rId14" imgW="9802131" imgH="7502416" progId="Origin95.Graph">
                      <p:embed/>
                    </p:oleObj>
                  </mc:Choice>
                  <mc:Fallback>
                    <p:oleObj name="Graph" r:id="rId14" imgW="9802131" imgH="7502416" progId="Origin95.Graph">
                      <p:embed/>
                      <p:pic>
                        <p:nvPicPr>
                          <p:cNvPr id="12" name="Object 11" descr="Project Path: C:\Users\Lenovo\Desktop\nor-CD-Gel.opju&#10;PE Folder: /nor-CD-Gel/Folder1/&#10;Short Name: Graph1">
                            <a:extLst>
                              <a:ext uri="{FF2B5EF4-FFF2-40B4-BE49-F238E27FC236}">
                                <a16:creationId xmlns:a16="http://schemas.microsoft.com/office/drawing/2014/main" id="{90361278-F5A1-37AF-7AC2-372B3829A937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4060192" y="-3355023"/>
                            <a:ext cx="4002048" cy="306324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8" name="Object 27" descr="Project Path: &#10;PE Folder: //&#10;Short Name: Graph2"/>
            <p:cNvGraphicFramePr>
              <a:graphicFrameLocks noChangeAspect="1"/>
            </p:cNvGraphicFramePr>
            <p:nvPr>
              <p:extLst/>
            </p:nvPr>
          </p:nvGraphicFramePr>
          <p:xfrm>
            <a:off x="7466358" y="-2997914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9" name="Graph" r:id="rId16" imgW="9802131" imgH="7502416" progId="Origin95.Graph">
                    <p:embed/>
                  </p:oleObj>
                </mc:Choice>
                <mc:Fallback>
                  <p:oleObj name="Graph" r:id="rId16" imgW="9802131" imgH="7502416" progId="Origin95.Graph">
                    <p:embed/>
                    <p:pic>
                      <p:nvPicPr>
                        <p:cNvPr id="28" name="Object 27" descr="Project Path: &#10;PE Folder: //&#10;Short Name: Graph2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7466358" y="-2997914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TextBox 21"/>
          <p:cNvSpPr txBox="1"/>
          <p:nvPr/>
        </p:nvSpPr>
        <p:spPr>
          <a:xfrm>
            <a:off x="-1574800" y="2487216"/>
            <a:ext cx="2263248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Figure-2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403015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B40CC-B7D2-79B3-ABFB-62877ADAB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DC3D2B8-86FC-1885-9822-E9051299D0F4}"/>
              </a:ext>
            </a:extLst>
          </p:cNvPr>
          <p:cNvSpPr txBox="1"/>
          <p:nvPr/>
        </p:nvSpPr>
        <p:spPr>
          <a:xfrm>
            <a:off x="-1026160" y="3271520"/>
            <a:ext cx="2784095" cy="10156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Figure-3</a:t>
            </a:r>
            <a:endParaRPr lang="en-US" sz="6000" b="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7D051B9-FDFD-97B7-A574-6FD91FFD5397}"/>
              </a:ext>
            </a:extLst>
          </p:cNvPr>
          <p:cNvGrpSpPr/>
          <p:nvPr/>
        </p:nvGrpSpPr>
        <p:grpSpPr>
          <a:xfrm>
            <a:off x="1861624" y="811340"/>
            <a:ext cx="7893564" cy="6027982"/>
            <a:chOff x="1861624" y="811340"/>
            <a:chExt cx="7893564" cy="6027982"/>
          </a:xfrm>
        </p:grpSpPr>
        <p:graphicFrame>
          <p:nvGraphicFramePr>
            <p:cNvPr id="2" name="Object 1" descr="Project Path: E:\Paper-5\graph-paper-5\lsv-gel.opju&#10;PE Folder: /lsv-gel/Folder1/&#10;Short Name: Graph1">
              <a:extLst>
                <a:ext uri="{FF2B5EF4-FFF2-40B4-BE49-F238E27FC236}">
                  <a16:creationId xmlns:a16="http://schemas.microsoft.com/office/drawing/2014/main" id="{F4AE8E9E-3FA5-B21B-AFF6-A3BF1DE6E0D0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1861624" y="3776082"/>
            <a:ext cx="4138291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Graph" r:id="rId3" imgW="9802368" imgH="7502416" progId="Origin95.Graph">
                    <p:embed/>
                  </p:oleObj>
                </mc:Choice>
                <mc:Fallback>
                  <p:oleObj name="Graph" r:id="rId3" imgW="9802368" imgH="7502416" progId="Origin95.Graph">
                    <p:embed/>
                    <p:pic>
                      <p:nvPicPr>
                        <p:cNvPr id="2" name="Object 1" descr="Project Path: E:\Paper-5\graph-paper-5\lsv-gel.opju&#10;PE Folder: /lsv-gel/Folder1/&#10;Short Name: Graph1">
                          <a:extLst>
                            <a:ext uri="{FF2B5EF4-FFF2-40B4-BE49-F238E27FC236}">
                              <a16:creationId xmlns:a16="http://schemas.microsoft.com/office/drawing/2014/main" id="{F4AE8E9E-3FA5-B21B-AFF6-A3BF1DE6E0D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61624" y="3776082"/>
                          <a:ext cx="4138291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 descr="Project Path: &#10;PE Folder: /UNTITLED/&#10;Short Name: Graph2">
              <a:extLst>
                <a:ext uri="{FF2B5EF4-FFF2-40B4-BE49-F238E27FC236}">
                  <a16:creationId xmlns:a16="http://schemas.microsoft.com/office/drawing/2014/main" id="{233379AB-DBC0-8F89-0E73-1DA880B526F0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5644056" y="3848436"/>
            <a:ext cx="4005072" cy="2947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Graph" r:id="rId5" imgW="9802131" imgH="7502416" progId="Origin95.Graph">
                    <p:embed/>
                  </p:oleObj>
                </mc:Choice>
                <mc:Fallback>
                  <p:oleObj name="Graph" r:id="rId5" imgW="9802131" imgH="7502416" progId="Origin95.Graph">
                    <p:embed/>
                    <p:pic>
                      <p:nvPicPr>
                        <p:cNvPr id="6" name="Object 5" descr="Project Path: &#10;PE Folder: /UNTITLED/&#10;Short Name: Graph2">
                          <a:extLst>
                            <a:ext uri="{FF2B5EF4-FFF2-40B4-BE49-F238E27FC236}">
                              <a16:creationId xmlns:a16="http://schemas.microsoft.com/office/drawing/2014/main" id="{233379AB-DBC0-8F89-0E73-1DA880B526F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644056" y="3848436"/>
                          <a:ext cx="4005072" cy="29475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A3C96CE-90FE-1046-76ED-52AD9B6F6309}"/>
                </a:ext>
              </a:extLst>
            </p:cNvPr>
            <p:cNvGrpSpPr/>
            <p:nvPr/>
          </p:nvGrpSpPr>
          <p:grpSpPr>
            <a:xfrm>
              <a:off x="5753100" y="811340"/>
              <a:ext cx="4002088" cy="3063875"/>
              <a:chOff x="671279" y="1331003"/>
              <a:chExt cx="4002088" cy="3063875"/>
            </a:xfrm>
          </p:grpSpPr>
          <p:graphicFrame>
            <p:nvGraphicFramePr>
              <p:cNvPr id="9" name="Object 8" descr="Project Path: E:\Paper-5\graph-paper-5\eis-2.opju&#10;PE Folder: /eis-2/Folder1/&#10;Short Name: Graph1">
                <a:extLst>
                  <a:ext uri="{FF2B5EF4-FFF2-40B4-BE49-F238E27FC236}">
                    <a16:creationId xmlns:a16="http://schemas.microsoft.com/office/drawing/2014/main" id="{C49326B7-C53A-1B11-64F8-2B9BBF779CC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71279" y="1331003"/>
              <a:ext cx="4002088" cy="3063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12" name="Graph" r:id="rId7" imgW="9802131" imgH="7502416" progId="Origin95.Graph">
                      <p:embed/>
                    </p:oleObj>
                  </mc:Choice>
                  <mc:Fallback>
                    <p:oleObj name="Graph" r:id="rId7" imgW="9802131" imgH="7502416" progId="Origin95.Graph">
                      <p:embed/>
                      <p:pic>
                        <p:nvPicPr>
                          <p:cNvPr id="9" name="Object 8" descr="Project Path: E:\Paper-5\graph-paper-5\eis-2.opju&#10;PE Folder: /eis-2/Folder1/&#10;Short Name: Graph1">
                            <a:extLst>
                              <a:ext uri="{FF2B5EF4-FFF2-40B4-BE49-F238E27FC236}">
                                <a16:creationId xmlns:a16="http://schemas.microsoft.com/office/drawing/2014/main" id="{C49326B7-C53A-1B11-64F8-2B9BBF779CC3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671279" y="1331003"/>
                            <a:ext cx="4002088" cy="3063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" name="Object 9" descr="Project Path: E:\Paper-5\graph-paper-5\eis-2.opju&#10;PE Folder: /eis-2/Folder1/&#10;Short Name: Graph1">
                <a:extLst>
                  <a:ext uri="{FF2B5EF4-FFF2-40B4-BE49-F238E27FC236}">
                    <a16:creationId xmlns:a16="http://schemas.microsoft.com/office/drawing/2014/main" id="{9389D90C-20DA-74AF-1A9B-E11A8D0FA1B1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844800" y="2601844"/>
              <a:ext cx="1747520" cy="13375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13" name="Graph" r:id="rId9" imgW="9802131" imgH="7502416" progId="Origin95.Graph">
                      <p:embed/>
                    </p:oleObj>
                  </mc:Choice>
                  <mc:Fallback>
                    <p:oleObj name="Graph" r:id="rId9" imgW="9802131" imgH="7502416" progId="Origin95.Graph">
                      <p:embed/>
                      <p:pic>
                        <p:nvPicPr>
                          <p:cNvPr id="10" name="Object 9" descr="Project Path: E:\Paper-5\graph-paper-5\eis-2.opju&#10;PE Folder: /eis-2/Folder1/&#10;Short Name: Graph1">
                            <a:extLst>
                              <a:ext uri="{FF2B5EF4-FFF2-40B4-BE49-F238E27FC236}">
                                <a16:creationId xmlns:a16="http://schemas.microsoft.com/office/drawing/2014/main" id="{9389D90C-20DA-74AF-1A9B-E11A8D0FA1B1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2844800" y="2601844"/>
                            <a:ext cx="1747520" cy="133758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CD0AC8B-024F-EBAB-5DA1-A57B3F72D536}"/>
                </a:ext>
              </a:extLst>
            </p:cNvPr>
            <p:cNvGrpSpPr/>
            <p:nvPr/>
          </p:nvGrpSpPr>
          <p:grpSpPr>
            <a:xfrm>
              <a:off x="2842411" y="973746"/>
              <a:ext cx="2909970" cy="2297774"/>
              <a:chOff x="2842411" y="973746"/>
              <a:chExt cx="2909970" cy="229777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1F281B3-F416-2EF5-4C39-CD479EDFB011}"/>
                  </a:ext>
                </a:extLst>
              </p:cNvPr>
              <p:cNvSpPr/>
              <p:nvPr/>
            </p:nvSpPr>
            <p:spPr>
              <a:xfrm>
                <a:off x="2842411" y="973746"/>
                <a:ext cx="2909970" cy="2297774"/>
              </a:xfrm>
              <a:prstGeom prst="rect">
                <a:avLst/>
              </a:prstGeom>
              <a:solidFill>
                <a:srgbClr val="FFFFFF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D770363-0522-2517-BEC4-A907FDD16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2411" y="1439918"/>
                <a:ext cx="2844593" cy="162332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3422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98AAB-D660-3CB1-1758-4C8C46F9B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90EFB5-8EB6-9FEA-F77A-2E7CFC4B4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6318" y="6311380"/>
            <a:ext cx="2743200" cy="365125"/>
          </a:xfrm>
        </p:spPr>
        <p:txBody>
          <a:bodyPr/>
          <a:lstStyle/>
          <a:p>
            <a:fld id="{5CCA1C65-D21B-4E13-A130-2A567F810B47}" type="slidenum">
              <a:rPr lang="en-US" smtClean="0"/>
              <a:t>6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7A23A1-96F8-D348-BFF7-B0A737B5EA4B}"/>
              </a:ext>
            </a:extLst>
          </p:cNvPr>
          <p:cNvSpPr txBox="1"/>
          <p:nvPr/>
        </p:nvSpPr>
        <p:spPr>
          <a:xfrm>
            <a:off x="-1422400" y="3261360"/>
            <a:ext cx="2263248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Figure-4</a:t>
            </a:r>
            <a:endParaRPr lang="en-US" sz="4800" b="1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8312D1F-EE72-0FD5-0762-F7CB89A49405}"/>
              </a:ext>
            </a:extLst>
          </p:cNvPr>
          <p:cNvGrpSpPr/>
          <p:nvPr/>
        </p:nvGrpSpPr>
        <p:grpSpPr>
          <a:xfrm>
            <a:off x="689478" y="-2317264"/>
            <a:ext cx="8080320" cy="9441409"/>
            <a:chOff x="689478" y="-2317264"/>
            <a:chExt cx="8080320" cy="9441409"/>
          </a:xfrm>
        </p:grpSpPr>
        <p:graphicFrame>
          <p:nvGraphicFramePr>
            <p:cNvPr id="2" name="Object 1" descr="Project Path: E:\Paper-5\GRAPH-WORKSTATION\19-02-25\D-LSV.opju&#10;PE Folder: /D-LSV/Folder1/&#10;Short Name: Graph1">
              <a:extLst>
                <a:ext uri="{FF2B5EF4-FFF2-40B4-BE49-F238E27FC236}">
                  <a16:creationId xmlns:a16="http://schemas.microsoft.com/office/drawing/2014/main" id="{4DD707C5-3938-5E6D-28E2-7D9DC2E4EB4B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857952" y="-2317264"/>
            <a:ext cx="4000554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2" name="Graph" r:id="rId3" imgW="9802368" imgH="7502416" progId="Origin95.Graph">
                    <p:embed/>
                  </p:oleObj>
                </mc:Choice>
                <mc:Fallback>
                  <p:oleObj name="Graph" r:id="rId3" imgW="9802368" imgH="7502416" progId="Origin95.Graph">
                    <p:embed/>
                    <p:pic>
                      <p:nvPicPr>
                        <p:cNvPr id="2" name="Object 1" descr="Project Path: E:\Paper-5\GRAPH-WORKSTATION\19-02-25\D-LSV.opju&#10;PE Folder: /D-LSV/Folder1/&#10;Short Name: Graph1">
                          <a:extLst>
                            <a:ext uri="{FF2B5EF4-FFF2-40B4-BE49-F238E27FC236}">
                              <a16:creationId xmlns:a16="http://schemas.microsoft.com/office/drawing/2014/main" id="{4DD707C5-3938-5E6D-28E2-7D9DC2E4EB4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57952" y="-2317264"/>
                          <a:ext cx="4000554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 descr="Project Path: E:\Paper-5\GRAPH-WORKSTATION\19-02-25\L-LSV.opju&#10;PE Folder: /L-LSV/Folder1/&#10;Short Name: Graph1">
              <a:extLst>
                <a:ext uri="{FF2B5EF4-FFF2-40B4-BE49-F238E27FC236}">
                  <a16:creationId xmlns:a16="http://schemas.microsoft.com/office/drawing/2014/main" id="{BDC673F2-A787-0F7C-205F-86CC3A393B4A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768880" y="-2262303"/>
            <a:ext cx="400091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3" name="Graph" r:id="rId5" imgW="9802368" imgH="7502416" progId="Origin95.Graph">
                    <p:embed/>
                  </p:oleObj>
                </mc:Choice>
                <mc:Fallback>
                  <p:oleObj name="Graph" r:id="rId5" imgW="9802368" imgH="7502416" progId="Origin95.Graph">
                    <p:embed/>
                    <p:pic>
                      <p:nvPicPr>
                        <p:cNvPr id="4" name="Object 3" descr="Project Path: E:\Paper-5\GRAPH-WORKSTATION\19-02-25\L-LSV.opju&#10;PE Folder: /L-LSV/Folder1/&#10;Short Name: Graph1">
                          <a:extLst>
                            <a:ext uri="{FF2B5EF4-FFF2-40B4-BE49-F238E27FC236}">
                              <a16:creationId xmlns:a16="http://schemas.microsoft.com/office/drawing/2014/main" id="{BDC673F2-A787-0F7C-205F-86CC3A393B4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68880" y="-2262303"/>
                          <a:ext cx="400091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 descr="Project Path: E:\Paper-5\GRAPH-WORKSTATION\19-02-25\PC-D-GEL.opju&#10;PE Folder: /PC-D-GEL/Folder1/&#10;Short Name: Graph1">
              <a:extLst>
                <a:ext uri="{FF2B5EF4-FFF2-40B4-BE49-F238E27FC236}">
                  <a16:creationId xmlns:a16="http://schemas.microsoft.com/office/drawing/2014/main" id="{641CE475-E24E-512A-508D-ADFB8BD2F622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689478" y="4060905"/>
            <a:ext cx="4000554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4" name="Graph" r:id="rId7" imgW="9802368" imgH="7502416" progId="Origin95.Graph">
                    <p:embed/>
                  </p:oleObj>
                </mc:Choice>
                <mc:Fallback>
                  <p:oleObj name="Graph" r:id="rId7" imgW="9802368" imgH="7502416" progId="Origin95.Graph">
                    <p:embed/>
                    <p:pic>
                      <p:nvPicPr>
                        <p:cNvPr id="9" name="Object 8" descr="Project Path: E:\Paper-5\GRAPH-WORKSTATION\19-02-25\PC-D-GEL.opju&#10;PE Folder: /PC-D-GEL/Folder1/&#10;Short Name: Graph1">
                          <a:extLst>
                            <a:ext uri="{FF2B5EF4-FFF2-40B4-BE49-F238E27FC236}">
                              <a16:creationId xmlns:a16="http://schemas.microsoft.com/office/drawing/2014/main" id="{641CE475-E24E-512A-508D-ADFB8BD2F62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89478" y="4060905"/>
                          <a:ext cx="4000554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 descr="Project Path: E:\Paper-5\GRAPH-WORKSTATION\19-02-25\PC-L-GEL.opju&#10;PE Folder: /PC-L-GEL/Folder1/&#10;Short Name: Graph1">
              <a:extLst>
                <a:ext uri="{FF2B5EF4-FFF2-40B4-BE49-F238E27FC236}">
                  <a16:creationId xmlns:a16="http://schemas.microsoft.com/office/drawing/2014/main" id="{B0A1D8BB-666F-8206-AD7C-40C95A4708D2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767690" y="4037877"/>
            <a:ext cx="400210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55" name="Graph" r:id="rId9" imgW="9802368" imgH="7502416" progId="Origin95.Graph">
                    <p:embed/>
                  </p:oleObj>
                </mc:Choice>
                <mc:Fallback>
                  <p:oleObj name="Graph" r:id="rId9" imgW="9802368" imgH="7502416" progId="Origin95.Graph">
                    <p:embed/>
                    <p:pic>
                      <p:nvPicPr>
                        <p:cNvPr id="10" name="Object 9" descr="Project Path: E:\Paper-5\GRAPH-WORKSTATION\19-02-25\PC-L-GEL.opju&#10;PE Folder: /PC-L-GEL/Folder1/&#10;Short Name: Graph1">
                          <a:extLst>
                            <a:ext uri="{FF2B5EF4-FFF2-40B4-BE49-F238E27FC236}">
                              <a16:creationId xmlns:a16="http://schemas.microsoft.com/office/drawing/2014/main" id="{B0A1D8BB-666F-8206-AD7C-40C95A4708D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767690" y="4037877"/>
                          <a:ext cx="400210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1B90D55-1880-F850-17D2-BE901D87886B}"/>
                </a:ext>
              </a:extLst>
            </p:cNvPr>
            <p:cNvGrpSpPr/>
            <p:nvPr/>
          </p:nvGrpSpPr>
          <p:grpSpPr>
            <a:xfrm>
              <a:off x="755295" y="817493"/>
              <a:ext cx="4002048" cy="3063240"/>
              <a:chOff x="2001043" y="2960456"/>
              <a:chExt cx="4002048" cy="3063240"/>
            </a:xfrm>
          </p:grpSpPr>
          <p:graphicFrame>
            <p:nvGraphicFramePr>
              <p:cNvPr id="6" name="Object 5" descr="Project Path: &#10;PE Folder: //&#10;Short Name: Graph1">
                <a:extLst>
                  <a:ext uri="{FF2B5EF4-FFF2-40B4-BE49-F238E27FC236}">
                    <a16:creationId xmlns:a16="http://schemas.microsoft.com/office/drawing/2014/main" id="{1A097627-89FC-CF22-EE95-688F2E24B785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001043" y="2960456"/>
              <a:ext cx="4002048" cy="3063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56" name="Graph" r:id="rId11" imgW="9802131" imgH="7502416" progId="Origin95.Graph">
                      <p:embed/>
                    </p:oleObj>
                  </mc:Choice>
                  <mc:Fallback>
                    <p:oleObj name="Graph" r:id="rId11" imgW="9802131" imgH="7502416" progId="Origin95.Graph">
                      <p:embed/>
                      <p:pic>
                        <p:nvPicPr>
                          <p:cNvPr id="6" name="Object 5" descr="Project Path: &#10;PE Folder: //&#10;Short Name: Graph1">
                            <a:extLst>
                              <a:ext uri="{FF2B5EF4-FFF2-40B4-BE49-F238E27FC236}">
                                <a16:creationId xmlns:a16="http://schemas.microsoft.com/office/drawing/2014/main" id="{1A097627-89FC-CF22-EE95-688F2E24B785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2001043" y="2960456"/>
                            <a:ext cx="4002048" cy="306324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1768C7-A5F7-4514-4BEB-B73A2A82E859}"/>
                  </a:ext>
                </a:extLst>
              </p:cNvPr>
              <p:cNvSpPr txBox="1"/>
              <p:nvPr/>
            </p:nvSpPr>
            <p:spPr>
              <a:xfrm rot="16200000">
                <a:off x="3610670" y="4511040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20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C176AC0-468D-75FC-7B54-16BCCDD9744D}"/>
                  </a:ext>
                </a:extLst>
              </p:cNvPr>
              <p:cNvSpPr txBox="1"/>
              <p:nvPr/>
            </p:nvSpPr>
            <p:spPr>
              <a:xfrm rot="16200000">
                <a:off x="4413310" y="4507296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40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2D958CC-9F9F-C5DB-9C91-E0B3A29AE0BF}"/>
                  </a:ext>
                </a:extLst>
              </p:cNvPr>
              <p:cNvSpPr txBox="1"/>
              <p:nvPr/>
            </p:nvSpPr>
            <p:spPr>
              <a:xfrm rot="16200000">
                <a:off x="4799390" y="4521200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50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C29EF6A-A6F7-ADF5-A70B-FB7117B3268E}"/>
                  </a:ext>
                </a:extLst>
              </p:cNvPr>
              <p:cNvSpPr txBox="1"/>
              <p:nvPr/>
            </p:nvSpPr>
            <p:spPr>
              <a:xfrm rot="16200000">
                <a:off x="5256590" y="4474944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60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25002E2-854F-5B94-345D-2F5DF24E751F}"/>
                  </a:ext>
                </a:extLst>
              </p:cNvPr>
              <p:cNvSpPr txBox="1"/>
              <p:nvPr/>
            </p:nvSpPr>
            <p:spPr>
              <a:xfrm rot="16200000">
                <a:off x="3991673" y="4507028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30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EC0FDC9-B549-A84A-B2B2-A8C043AB3608}"/>
                  </a:ext>
                </a:extLst>
              </p:cNvPr>
              <p:cNvSpPr txBox="1"/>
              <p:nvPr/>
            </p:nvSpPr>
            <p:spPr>
              <a:xfrm rot="16200000">
                <a:off x="3038804" y="4221629"/>
                <a:ext cx="785793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10 mM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A46F0CA-DAB8-66B3-F5E7-7A69BC6B0838}"/>
                </a:ext>
              </a:extLst>
            </p:cNvPr>
            <p:cNvGrpSpPr/>
            <p:nvPr/>
          </p:nvGrpSpPr>
          <p:grpSpPr>
            <a:xfrm>
              <a:off x="4557713" y="869950"/>
              <a:ext cx="3998912" cy="3063875"/>
              <a:chOff x="6553183" y="3113654"/>
              <a:chExt cx="3998912" cy="3063875"/>
            </a:xfrm>
          </p:grpSpPr>
          <p:graphicFrame>
            <p:nvGraphicFramePr>
              <p:cNvPr id="22" name="Object 21" descr="Project Path: E:\Paper-5\worksation data\IT\IT-L_L.opju&#10;PE Folder: /IT-L_L/Folder1/&#10;Short Name: Graph1">
                <a:extLst>
                  <a:ext uri="{FF2B5EF4-FFF2-40B4-BE49-F238E27FC236}">
                    <a16:creationId xmlns:a16="http://schemas.microsoft.com/office/drawing/2014/main" id="{EEEAE89C-A5D9-026F-40F6-64FA9D0A75C4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6553183" y="3113654"/>
              <a:ext cx="3998912" cy="3063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57" name="Graph" r:id="rId13" imgW="9802131" imgH="7502416" progId="Origin95.Graph">
                      <p:embed/>
                    </p:oleObj>
                  </mc:Choice>
                  <mc:Fallback>
                    <p:oleObj name="Graph" r:id="rId13" imgW="9802131" imgH="7502416" progId="Origin95.Graph">
                      <p:embed/>
                      <p:pic>
                        <p:nvPicPr>
                          <p:cNvPr id="22" name="Object 21" descr="Project Path: E:\Paper-5\worksation data\IT\IT-L_L.opju&#10;PE Folder: /IT-L_L/Folder1/&#10;Short Name: Graph1">
                            <a:extLst>
                              <a:ext uri="{FF2B5EF4-FFF2-40B4-BE49-F238E27FC236}">
                                <a16:creationId xmlns:a16="http://schemas.microsoft.com/office/drawing/2014/main" id="{EEEAE89C-A5D9-026F-40F6-64FA9D0A75C4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6553183" y="3113654"/>
                            <a:ext cx="3998912" cy="3063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997D8BD-288C-6B49-A510-2ED8DED3B636}"/>
                  </a:ext>
                </a:extLst>
              </p:cNvPr>
              <p:cNvSpPr txBox="1"/>
              <p:nvPr/>
            </p:nvSpPr>
            <p:spPr>
              <a:xfrm rot="16200000">
                <a:off x="9544607" y="4673600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50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2E64859-766B-E5B0-2D97-6DBA2E8873DC}"/>
                  </a:ext>
                </a:extLst>
              </p:cNvPr>
              <p:cNvSpPr txBox="1"/>
              <p:nvPr/>
            </p:nvSpPr>
            <p:spPr>
              <a:xfrm rot="16200000">
                <a:off x="9976944" y="4630788"/>
                <a:ext cx="393057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60 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F2E0FC8-F7C2-A9A1-3120-551A652C9C8F}"/>
                  </a:ext>
                </a:extLst>
              </p:cNvPr>
              <p:cNvSpPr txBox="1"/>
              <p:nvPr/>
            </p:nvSpPr>
            <p:spPr>
              <a:xfrm rot="16200000">
                <a:off x="7594767" y="4374029"/>
                <a:ext cx="785793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10 mM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605281E-90F1-F869-B123-E528C3C6CAEA}"/>
                  </a:ext>
                </a:extLst>
              </p:cNvPr>
              <p:cNvSpPr txBox="1"/>
              <p:nvPr/>
            </p:nvSpPr>
            <p:spPr>
              <a:xfrm rot="16200000">
                <a:off x="8220707" y="4672899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20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3693AEB-3FE7-1D23-97A2-BC629FDB7957}"/>
                  </a:ext>
                </a:extLst>
              </p:cNvPr>
              <p:cNvSpPr txBox="1"/>
              <p:nvPr/>
            </p:nvSpPr>
            <p:spPr>
              <a:xfrm rot="16200000">
                <a:off x="8660279" y="4705683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30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DB8B6C9-359D-ECDA-DC37-0A50089A45D7}"/>
                  </a:ext>
                </a:extLst>
              </p:cNvPr>
              <p:cNvSpPr txBox="1"/>
              <p:nvPr/>
            </p:nvSpPr>
            <p:spPr>
              <a:xfrm rot="16200000">
                <a:off x="9089164" y="4713701"/>
                <a:ext cx="393056" cy="338554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/>
                  <a:t>40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225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2DE4EE-A88A-5364-29DA-4FC55B0BF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8964C-6A0C-47A1-8B03-958031CD12DE}" type="slidenum">
              <a:rPr lang="en-US" smtClean="0"/>
              <a:t>7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439362" y="645795"/>
            <a:ext cx="8004096" cy="6256985"/>
            <a:chOff x="439362" y="645795"/>
            <a:chExt cx="8004096" cy="6256985"/>
          </a:xfrm>
        </p:grpSpPr>
        <p:graphicFrame>
          <p:nvGraphicFramePr>
            <p:cNvPr id="4" name="Object 3" descr="Project Path: E:\Paper-5 Gel\graph-paper-5\worksation\DEPTH SEN\A Gel D L Cys 1.opju&#10;PE Folder: /A Gel D L Cys 1/Folder1/&#10;Short Name: Graph1">
              <a:extLst>
                <a:ext uri="{FF2B5EF4-FFF2-40B4-BE49-F238E27FC236}">
                  <a16:creationId xmlns:a16="http://schemas.microsoft.com/office/drawing/2014/main" id="{6ACA29DF-7AB0-4820-CBC3-637750B0E0E1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441410" y="645795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9" name="Graph" r:id="rId3" imgW="9802131" imgH="7502416" progId="Origin95.Graph">
                    <p:embed/>
                  </p:oleObj>
                </mc:Choice>
                <mc:Fallback>
                  <p:oleObj name="Graph" r:id="rId3" imgW="9802131" imgH="7502416" progId="Origin95.Graph">
                    <p:embed/>
                    <p:pic>
                      <p:nvPicPr>
                        <p:cNvPr id="4" name="Object 3" descr="Project Path: E:\Paper-5 Gel\graph-paper-5\worksation\DEPTH SEN\A Gel D L Cys 1.opju&#10;PE Folder: /A Gel D L Cys 1/Folder1/&#10;Short Name: Graph1">
                          <a:extLst>
                            <a:ext uri="{FF2B5EF4-FFF2-40B4-BE49-F238E27FC236}">
                              <a16:creationId xmlns:a16="http://schemas.microsoft.com/office/drawing/2014/main" id="{6ACA29DF-7AB0-4820-CBC3-637750B0E0E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41410" y="645795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 descr="Project Path: E:\Paper-5 Gel\graph-paper-5\worksation\DEPTH SEN\D D TRIAL 1.opju&#10;PE Folder: /D D TRIAL 1/Folder1/&#10;Short Name: Graph1">
              <a:extLst>
                <a:ext uri="{FF2B5EF4-FFF2-40B4-BE49-F238E27FC236}">
                  <a16:creationId xmlns:a16="http://schemas.microsoft.com/office/drawing/2014/main" id="{BB1BBC7E-E31C-18B2-6A42-39847EC0CB6B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39362" y="3794760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0" name="Graph" r:id="rId5" imgW="9802131" imgH="7502416" progId="Origin95.Graph">
                    <p:embed/>
                  </p:oleObj>
                </mc:Choice>
                <mc:Fallback>
                  <p:oleObj name="Graph" r:id="rId5" imgW="9802131" imgH="7502416" progId="Origin95.Graph">
                    <p:embed/>
                    <p:pic>
                      <p:nvPicPr>
                        <p:cNvPr id="5" name="Object 4" descr="Project Path: E:\Paper-5 Gel\graph-paper-5\worksation\DEPTH SEN\D D TRIAL 1.opju&#10;PE Folder: /D D TRIAL 1/Folder1/&#10;Short Name: Graph1">
                          <a:extLst>
                            <a:ext uri="{FF2B5EF4-FFF2-40B4-BE49-F238E27FC236}">
                              <a16:creationId xmlns:a16="http://schemas.microsoft.com/office/drawing/2014/main" id="{BB1BBC7E-E31C-18B2-6A42-39847EC0CB6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39362" y="3794760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 descr="Project Path: E:\Paper-5 Gel\graph-paper-5\worksation\DEPTH SEN\L L TRIAL 1.opju&#10;PE Folder: /L L TRIAL 1/Folder1/&#10;Short Name: Graph1">
              <a:extLst>
                <a:ext uri="{FF2B5EF4-FFF2-40B4-BE49-F238E27FC236}">
                  <a16:creationId xmlns:a16="http://schemas.microsoft.com/office/drawing/2014/main" id="{94A51C9D-A9DB-1514-E87C-76059B7E00D0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4441410" y="3839540"/>
            <a:ext cx="4002048" cy="3063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1" name="Graph" r:id="rId7" imgW="9802131" imgH="7502416" progId="Origin95.Graph">
                    <p:embed/>
                  </p:oleObj>
                </mc:Choice>
                <mc:Fallback>
                  <p:oleObj name="Graph" r:id="rId7" imgW="9802131" imgH="7502416" progId="Origin95.Graph">
                    <p:embed/>
                    <p:pic>
                      <p:nvPicPr>
                        <p:cNvPr id="6" name="Object 5" descr="Project Path: E:\Paper-5 Gel\graph-paper-5\worksation\DEPTH SEN\L L TRIAL 1.opju&#10;PE Folder: /L L TRIAL 1/Folder1/&#10;Short Name: Graph1">
                          <a:extLst>
                            <a:ext uri="{FF2B5EF4-FFF2-40B4-BE49-F238E27FC236}">
                              <a16:creationId xmlns:a16="http://schemas.microsoft.com/office/drawing/2014/main" id="{94A51C9D-A9DB-1514-E87C-76059B7E00D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441410" y="3839540"/>
                          <a:ext cx="4002048" cy="30632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8396" y="789611"/>
              <a:ext cx="3253014" cy="2532710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-1402080" y="3322321"/>
            <a:ext cx="2263248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Figure-5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67758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DE0AD-7226-7E28-6148-709F4A2B8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87250" y="-596908"/>
            <a:ext cx="7780121" cy="9677816"/>
            <a:chOff x="687250" y="-596908"/>
            <a:chExt cx="7780121" cy="9677816"/>
          </a:xfrm>
        </p:grpSpPr>
        <p:grpSp>
          <p:nvGrpSpPr>
            <p:cNvPr id="2" name="Group 1"/>
            <p:cNvGrpSpPr/>
            <p:nvPr/>
          </p:nvGrpSpPr>
          <p:grpSpPr>
            <a:xfrm>
              <a:off x="687250" y="-596908"/>
              <a:ext cx="7780121" cy="9677816"/>
              <a:chOff x="704183" y="-546108"/>
              <a:chExt cx="7780121" cy="9677816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859040" y="-546108"/>
                <a:ext cx="7625264" cy="6330718"/>
                <a:chOff x="859040" y="-546108"/>
                <a:chExt cx="7625264" cy="6330718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917C3610-3B9B-147D-FFA3-4ABA31759384}"/>
                    </a:ext>
                  </a:extLst>
                </p:cNvPr>
                <p:cNvGrpSpPr/>
                <p:nvPr/>
              </p:nvGrpSpPr>
              <p:grpSpPr>
                <a:xfrm>
                  <a:off x="3143877" y="-493403"/>
                  <a:ext cx="981250" cy="1805054"/>
                  <a:chOff x="2981317" y="-5723"/>
                  <a:chExt cx="981250" cy="1805054"/>
                </a:xfrm>
              </p:grpSpPr>
              <p:sp>
                <p:nvSpPr>
                  <p:cNvPr id="8" name="Arrow: Right 7">
                    <a:extLst>
                      <a:ext uri="{FF2B5EF4-FFF2-40B4-BE49-F238E27FC236}">
                        <a16:creationId xmlns:a16="http://schemas.microsoft.com/office/drawing/2014/main" id="{7B3D6695-2585-AF83-0B8D-9163E479E0B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034696" y="865234"/>
                    <a:ext cx="978851" cy="273911"/>
                  </a:xfrm>
                  <a:prstGeom prst="rightArrow">
                    <a:avLst/>
                  </a:prstGeom>
                  <a:solidFill>
                    <a:srgbClr val="FF00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78DD4872-61CD-D5AB-E983-3D61378D01D2}"/>
                      </a:ext>
                    </a:extLst>
                  </p:cNvPr>
                  <p:cNvSpPr txBox="1"/>
                  <p:nvPr/>
                </p:nvSpPr>
                <p:spPr>
                  <a:xfrm>
                    <a:off x="3157538" y="1399221"/>
                    <a:ext cx="80502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0 mM</a:t>
                    </a:r>
                  </a:p>
                </p:txBody>
              </p:sp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382C0E1A-4652-FA08-546A-50D430381827}"/>
                      </a:ext>
                    </a:extLst>
                  </p:cNvPr>
                  <p:cNvSpPr txBox="1"/>
                  <p:nvPr/>
                </p:nvSpPr>
                <p:spPr>
                  <a:xfrm>
                    <a:off x="2981317" y="-5723"/>
                    <a:ext cx="934871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60 mM</a:t>
                    </a:r>
                  </a:p>
                </p:txBody>
              </p:sp>
            </p:grp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F3AE8A44-FA1B-1B62-E9DA-C650433F5307}"/>
                    </a:ext>
                  </a:extLst>
                </p:cNvPr>
                <p:cNvGrpSpPr/>
                <p:nvPr/>
              </p:nvGrpSpPr>
              <p:grpSpPr>
                <a:xfrm>
                  <a:off x="2984370" y="2919817"/>
                  <a:ext cx="981250" cy="1805054"/>
                  <a:chOff x="2981317" y="-5723"/>
                  <a:chExt cx="981250" cy="1805054"/>
                </a:xfrm>
              </p:grpSpPr>
              <p:sp>
                <p:nvSpPr>
                  <p:cNvPr id="13" name="Arrow: Right 12">
                    <a:extLst>
                      <a:ext uri="{FF2B5EF4-FFF2-40B4-BE49-F238E27FC236}">
                        <a16:creationId xmlns:a16="http://schemas.microsoft.com/office/drawing/2014/main" id="{28278589-5953-57FD-8228-AD13DC7F391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075943" y="684549"/>
                    <a:ext cx="815086" cy="332882"/>
                  </a:xfrm>
                  <a:prstGeom prst="rightArrow">
                    <a:avLst/>
                  </a:prstGeom>
                  <a:solidFill>
                    <a:srgbClr val="FF00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05889765-C9DC-2B4F-E8C7-559F5AB8B282}"/>
                      </a:ext>
                    </a:extLst>
                  </p:cNvPr>
                  <p:cNvSpPr txBox="1"/>
                  <p:nvPr/>
                </p:nvSpPr>
                <p:spPr>
                  <a:xfrm>
                    <a:off x="3157538" y="1399221"/>
                    <a:ext cx="80502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0 mM</a:t>
                    </a: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4CE3A50D-E2E8-5812-CF55-FFC633C14BB0}"/>
                      </a:ext>
                    </a:extLst>
                  </p:cNvPr>
                  <p:cNvSpPr txBox="1"/>
                  <p:nvPr/>
                </p:nvSpPr>
                <p:spPr>
                  <a:xfrm>
                    <a:off x="2981317" y="-5723"/>
                    <a:ext cx="934871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60 mM</a:t>
                    </a:r>
                  </a:p>
                </p:txBody>
              </p: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13846DE7-B246-2761-66E9-E37B008663C9}"/>
                    </a:ext>
                  </a:extLst>
                </p:cNvPr>
                <p:cNvGrpSpPr/>
                <p:nvPr/>
              </p:nvGrpSpPr>
              <p:grpSpPr>
                <a:xfrm>
                  <a:off x="6870687" y="-527685"/>
                  <a:ext cx="934871" cy="1676466"/>
                  <a:chOff x="3292180" y="-5723"/>
                  <a:chExt cx="934871" cy="1676466"/>
                </a:xfrm>
              </p:grpSpPr>
              <p:sp>
                <p:nvSpPr>
                  <p:cNvPr id="17" name="Arrow: Right 16">
                    <a:extLst>
                      <a:ext uri="{FF2B5EF4-FFF2-40B4-BE49-F238E27FC236}">
                        <a16:creationId xmlns:a16="http://schemas.microsoft.com/office/drawing/2014/main" id="{2CB97922-5184-0B01-3407-882DDC117B9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422933" y="730778"/>
                    <a:ext cx="822956" cy="341848"/>
                  </a:xfrm>
                  <a:prstGeom prst="rightArrow">
                    <a:avLst/>
                  </a:prstGeom>
                  <a:solidFill>
                    <a:srgbClr val="FF00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521B286E-13D7-0493-FC29-959591BBF9B4}"/>
                      </a:ext>
                    </a:extLst>
                  </p:cNvPr>
                  <p:cNvSpPr txBox="1"/>
                  <p:nvPr/>
                </p:nvSpPr>
                <p:spPr>
                  <a:xfrm>
                    <a:off x="3292180" y="1270633"/>
                    <a:ext cx="934871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 smtClean="0"/>
                      <a:t>50 </a:t>
                    </a:r>
                    <a:r>
                      <a:rPr lang="en-US" sz="2000" b="1" dirty="0"/>
                      <a:t>mM</a:t>
                    </a:r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5AE7D25F-FA37-B56D-1108-BFBD1D639A19}"/>
                      </a:ext>
                    </a:extLst>
                  </p:cNvPr>
                  <p:cNvSpPr txBox="1"/>
                  <p:nvPr/>
                </p:nvSpPr>
                <p:spPr>
                  <a:xfrm>
                    <a:off x="3395664" y="-5723"/>
                    <a:ext cx="80502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0 mM</a:t>
                    </a:r>
                  </a:p>
                </p:txBody>
              </p: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7B06EA2D-CB97-28FA-C542-A3A6A4CDA081}"/>
                    </a:ext>
                  </a:extLst>
                </p:cNvPr>
                <p:cNvGrpSpPr/>
                <p:nvPr/>
              </p:nvGrpSpPr>
              <p:grpSpPr>
                <a:xfrm>
                  <a:off x="6830948" y="2809536"/>
                  <a:ext cx="934871" cy="1676466"/>
                  <a:chOff x="3353237" y="-5723"/>
                  <a:chExt cx="934871" cy="1676466"/>
                </a:xfrm>
              </p:grpSpPr>
              <p:sp>
                <p:nvSpPr>
                  <p:cNvPr id="21" name="Arrow: Right 20">
                    <a:extLst>
                      <a:ext uri="{FF2B5EF4-FFF2-40B4-BE49-F238E27FC236}">
                        <a16:creationId xmlns:a16="http://schemas.microsoft.com/office/drawing/2014/main" id="{E42BF8A0-CA7D-45D2-F97B-F4A007AE7EB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422933" y="730778"/>
                    <a:ext cx="822956" cy="341848"/>
                  </a:xfrm>
                  <a:prstGeom prst="rightArrow">
                    <a:avLst/>
                  </a:prstGeom>
                  <a:solidFill>
                    <a:srgbClr val="FF00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B559F8C2-EE4B-CE60-5F04-516DF9A60704}"/>
                      </a:ext>
                    </a:extLst>
                  </p:cNvPr>
                  <p:cNvSpPr txBox="1"/>
                  <p:nvPr/>
                </p:nvSpPr>
                <p:spPr>
                  <a:xfrm>
                    <a:off x="3353237" y="1270633"/>
                    <a:ext cx="934871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 smtClean="0"/>
                      <a:t>50 </a:t>
                    </a:r>
                    <a:r>
                      <a:rPr lang="en-US" sz="2000" b="1" dirty="0" err="1" smtClean="0"/>
                      <a:t>mM</a:t>
                    </a:r>
                    <a:endParaRPr lang="en-US" sz="2000" b="1" dirty="0"/>
                  </a:p>
                </p:txBody>
              </p: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F5D9F37-B93C-A100-EC3D-7C3606FE85B0}"/>
                      </a:ext>
                    </a:extLst>
                  </p:cNvPr>
                  <p:cNvSpPr txBox="1"/>
                  <p:nvPr/>
                </p:nvSpPr>
                <p:spPr>
                  <a:xfrm>
                    <a:off x="3395664" y="-5723"/>
                    <a:ext cx="80502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0 mM</a:t>
                    </a:r>
                  </a:p>
                </p:txBody>
              </p:sp>
            </p:grpSp>
            <p:grpSp>
              <p:nvGrpSpPr>
                <p:cNvPr id="24" name="Group 23"/>
                <p:cNvGrpSpPr/>
                <p:nvPr/>
              </p:nvGrpSpPr>
              <p:grpSpPr>
                <a:xfrm>
                  <a:off x="859040" y="-546108"/>
                  <a:ext cx="7625264" cy="6330718"/>
                  <a:chOff x="859040" y="-546108"/>
                  <a:chExt cx="7625264" cy="6330718"/>
                </a:xfrm>
              </p:grpSpPr>
              <p:graphicFrame>
                <p:nvGraphicFramePr>
                  <p:cNvPr id="4" name="Object 3" descr="Project Path: E:\Paper-5 Gel\graph-paper-5\UV IN\DD gel.opju&#10;PE Folder: /DD gel/Folder1/&#10;Short Name: Graph1">
                    <a:extLst>
                      <a:ext uri="{FF2B5EF4-FFF2-40B4-BE49-F238E27FC236}">
                        <a16:creationId xmlns:a16="http://schemas.microsoft.com/office/drawing/2014/main" id="{AACC7ECD-A505-596C-6C2D-CA1EFDD4F749}"/>
                      </a:ext>
                    </a:extLst>
                  </p:cNvPr>
                  <p:cNvGraphicFramePr>
                    <a:graphicFrameLocks noChangeAspect="1"/>
                  </p:cNvGraphicFramePr>
                  <p:nvPr>
                    <p:extLst/>
                  </p:nvPr>
                </p:nvGraphicFramePr>
                <p:xfrm>
                  <a:off x="963457" y="-546108"/>
                  <a:ext cx="4002048" cy="306324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6200" name="Graph" r:id="rId3" imgW="9802131" imgH="7502416" progId="Origin95.Graph">
                          <p:embed/>
                        </p:oleObj>
                      </mc:Choice>
                      <mc:Fallback>
                        <p:oleObj name="Graph" r:id="rId3" imgW="9802131" imgH="7502416" progId="Origin95.Graph">
                          <p:embed/>
                          <p:pic>
                            <p:nvPicPr>
                              <p:cNvPr id="4" name="Object 3" descr="Project Path: E:\Paper-5 Gel\graph-paper-5\UV IN\DD gel.opju&#10;PE Folder: /DD gel/Folder1/&#10;Short Name: Graph1">
                                <a:extLst>
                                  <a:ext uri="{FF2B5EF4-FFF2-40B4-BE49-F238E27FC236}">
                                    <a16:creationId xmlns:a16="http://schemas.microsoft.com/office/drawing/2014/main" id="{AACC7ECD-A505-596C-6C2D-CA1EFDD4F749}"/>
                                  </a:ext>
                                </a:extLst>
                              </p:cNvPr>
                              <p:cNvPicPr/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963457" y="-546108"/>
                                <a:ext cx="4002048" cy="306324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5" name="Object 4" descr="Project Path: E:\Paper-5 Gel\graph-paper-5\UV IN\D L IN Gel.opju&#10;PE Folder: /D L IN Gel/Folder1/&#10;Short Name: Graph1">
                    <a:extLst>
                      <a:ext uri="{FF2B5EF4-FFF2-40B4-BE49-F238E27FC236}">
                        <a16:creationId xmlns:a16="http://schemas.microsoft.com/office/drawing/2014/main" id="{D1FD3642-E8F0-AA83-D34F-5A44A92121BE}"/>
                      </a:ext>
                    </a:extLst>
                  </p:cNvPr>
                  <p:cNvGraphicFramePr>
                    <a:graphicFrameLocks noChangeAspect="1"/>
                  </p:cNvGraphicFramePr>
                  <p:nvPr>
                    <p:extLst/>
                  </p:nvPr>
                </p:nvGraphicFramePr>
                <p:xfrm>
                  <a:off x="859040" y="2721370"/>
                  <a:ext cx="4002048" cy="306324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6201" name="Graph" r:id="rId5" imgW="9802131" imgH="7502416" progId="Origin95.Graph">
                          <p:embed/>
                        </p:oleObj>
                      </mc:Choice>
                      <mc:Fallback>
                        <p:oleObj name="Graph" r:id="rId5" imgW="9802131" imgH="7502416" progId="Origin95.Graph">
                          <p:embed/>
                          <p:pic>
                            <p:nvPicPr>
                              <p:cNvPr id="5" name="Object 4" descr="Project Path: E:\Paper-5 Gel\graph-paper-5\UV IN\D L IN Gel.opju&#10;PE Folder: /D L IN Gel/Folder1/&#10;Short Name: Graph1">
                                <a:extLst>
                                  <a:ext uri="{FF2B5EF4-FFF2-40B4-BE49-F238E27FC236}">
                                    <a16:creationId xmlns:a16="http://schemas.microsoft.com/office/drawing/2014/main" id="{D1FD3642-E8F0-AA83-D34F-5A44A92121BE}"/>
                                  </a:ext>
                                </a:extLst>
                              </p:cNvPr>
                              <p:cNvPicPr/>
                              <p:nvPr/>
                            </p:nvPicPr>
                            <p:blipFill>
                              <a:blip r:embed="rId6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859040" y="2721370"/>
                                <a:ext cx="4002048" cy="306324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9" name="Object 28" descr="Project Path: &#10;PE Folder: //&#10;Short Name: Graph1"/>
                  <p:cNvGraphicFramePr>
                    <a:graphicFrameLocks noChangeAspect="1"/>
                  </p:cNvGraphicFramePr>
                  <p:nvPr>
                    <p:extLst/>
                  </p:nvPr>
                </p:nvGraphicFramePr>
                <p:xfrm>
                  <a:off x="4264635" y="2833244"/>
                  <a:ext cx="4005072" cy="2839491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6202" name="Graph" r:id="rId7" imgW="9802131" imgH="6949440" progId="Origin95.Graph">
                          <p:embed/>
                        </p:oleObj>
                      </mc:Choice>
                      <mc:Fallback>
                        <p:oleObj name="Graph" r:id="rId7" imgW="9802131" imgH="6949440" progId="Origin95.Graph">
                          <p:embed/>
                          <p:pic>
                            <p:nvPicPr>
                              <p:cNvPr id="29" name="Object 28" descr="Project Path: &#10;PE Folder: //&#10;Short Name: Graph1"/>
                              <p:cNvPicPr/>
                              <p:nvPr/>
                            </p:nvPicPr>
                            <p:blipFill>
                              <a:blip r:embed="rId8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4264635" y="2833244"/>
                                <a:ext cx="4005072" cy="2839491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31" name="Object 30" descr="Project Path: &#10;PE Folder: //&#10;Short Name: Graph1"/>
                  <p:cNvGraphicFramePr>
                    <a:graphicFrameLocks noChangeAspect="1"/>
                  </p:cNvGraphicFramePr>
                  <p:nvPr>
                    <p:extLst/>
                  </p:nvPr>
                </p:nvGraphicFramePr>
                <p:xfrm>
                  <a:off x="4479232" y="-534551"/>
                  <a:ext cx="4005072" cy="3065555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6203" name="Graph" r:id="rId9" imgW="9802131" imgH="7502416" progId="Origin95.Graph">
                          <p:embed/>
                        </p:oleObj>
                      </mc:Choice>
                      <mc:Fallback>
                        <p:oleObj name="Graph" r:id="rId9" imgW="9802131" imgH="7502416" progId="Origin95.Graph">
                          <p:embed/>
                          <p:pic>
                            <p:nvPicPr>
                              <p:cNvPr id="31" name="Object 30" descr="Project Path: &#10;PE Folder: //&#10;Short Name: Graph1"/>
                              <p:cNvPicPr/>
                              <p:nvPr/>
                            </p:nvPicPr>
                            <p:blipFill>
                              <a:blip r:embed="rId10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4479232" y="-534551"/>
                                <a:ext cx="4005072" cy="3065555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  <p:graphicFrame>
            <p:nvGraphicFramePr>
              <p:cNvPr id="27" name="Object 26" descr="Project Path: &#10;PE Folder: //&#10;Short Name: Graph1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704183" y="6066153"/>
              <a:ext cx="4005072" cy="306555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4" name="Graph" r:id="rId11" imgW="9802131" imgH="7502416" progId="Origin95.Graph">
                      <p:embed/>
                    </p:oleObj>
                  </mc:Choice>
                  <mc:Fallback>
                    <p:oleObj name="Graph" r:id="rId11" imgW="9802131" imgH="7502416" progId="Origin95.Graph">
                      <p:embed/>
                      <p:pic>
                        <p:nvPicPr>
                          <p:cNvPr id="27" name="Object 26" descr="Project Path: &#10;PE Folder: //&#10;Short Name: Graph1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704183" y="6066153"/>
                            <a:ext cx="4005072" cy="306555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3" name="Object 32" descr="Project Path: &#10;PE Folder: //&#10;Short Name: Graph2"/>
            <p:cNvGraphicFramePr>
              <a:graphicFrameLocks noChangeAspect="1"/>
            </p:cNvGraphicFramePr>
            <p:nvPr>
              <p:extLst/>
            </p:nvPr>
          </p:nvGraphicFramePr>
          <p:xfrm>
            <a:off x="4061815" y="6128384"/>
            <a:ext cx="4005072" cy="2839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05" name="Graph" r:id="rId13" imgW="9802131" imgH="6949440" progId="Origin95.Graph">
                    <p:embed/>
                  </p:oleObj>
                </mc:Choice>
                <mc:Fallback>
                  <p:oleObj name="Graph" r:id="rId13" imgW="9802131" imgH="6949440" progId="Origin95.Graph">
                    <p:embed/>
                    <p:pic>
                      <p:nvPicPr>
                        <p:cNvPr id="33" name="Object 32" descr="Project Path: &#10;PE Folder: //&#10;Short Name: Graph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061815" y="6128384"/>
                          <a:ext cx="4005072" cy="283949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TextBox 5"/>
          <p:cNvSpPr txBox="1"/>
          <p:nvPr/>
        </p:nvSpPr>
        <p:spPr>
          <a:xfrm>
            <a:off x="9469120" y="1930400"/>
            <a:ext cx="2263248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Figure-6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95326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24400" y="3048000"/>
            <a:ext cx="4241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Supporting Data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77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361</Words>
  <Application>Microsoft Office PowerPoint</Application>
  <PresentationFormat>Widescreen</PresentationFormat>
  <Paragraphs>223</Paragraphs>
  <Slides>29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Vrinda</vt:lpstr>
      <vt:lpstr>Office Theme</vt:lpstr>
      <vt:lpstr>Graph</vt:lpstr>
      <vt:lpstr>Origin Project or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Sapna Bhagwan Waghmare</dc:creator>
  <cp:lastModifiedBy>Sapna Bhagwan Waghmare</cp:lastModifiedBy>
  <cp:revision>6</cp:revision>
  <dcterms:created xsi:type="dcterms:W3CDTF">2026-01-09T07:07:11Z</dcterms:created>
  <dcterms:modified xsi:type="dcterms:W3CDTF">2026-01-09T07:27:54Z</dcterms:modified>
</cp:coreProperties>
</file>